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8" r:id="rId3"/>
    <p:sldId id="296" r:id="rId4"/>
    <p:sldId id="301" r:id="rId5"/>
    <p:sldId id="291" r:id="rId6"/>
    <p:sldId id="305" r:id="rId7"/>
    <p:sldId id="292" r:id="rId8"/>
    <p:sldId id="293" r:id="rId9"/>
    <p:sldId id="294" r:id="rId10"/>
    <p:sldId id="295" r:id="rId11"/>
    <p:sldId id="307" r:id="rId12"/>
    <p:sldId id="283" r:id="rId13"/>
    <p:sldId id="284" r:id="rId14"/>
    <p:sldId id="285" r:id="rId15"/>
    <p:sldId id="286" r:id="rId16"/>
    <p:sldId id="287" r:id="rId17"/>
    <p:sldId id="288" r:id="rId18"/>
    <p:sldId id="303" r:id="rId19"/>
    <p:sldId id="273" r:id="rId20"/>
    <p:sldId id="274" r:id="rId21"/>
    <p:sldId id="25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ow With Trees" initials="GWT" lastIdx="13" clrIdx="0">
    <p:extLst>
      <p:ext uri="{19B8F6BF-5375-455C-9EA6-DF929625EA0E}">
        <p15:presenceInfo xmlns:p15="http://schemas.microsoft.com/office/powerpoint/2012/main" userId="295d7e0cc45ac79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9567" autoAdjust="0"/>
    <p:restoredTop sz="83549" autoAdjust="0"/>
  </p:normalViewPr>
  <p:slideViewPr>
    <p:cSldViewPr snapToGrid="0">
      <p:cViewPr varScale="1">
        <p:scale>
          <a:sx n="67" d="100"/>
          <a:sy n="67" d="100"/>
        </p:scale>
        <p:origin x="58" y="1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6D8707-4642-42BC-954C-5969F474DCB0}" type="doc">
      <dgm:prSet loTypeId="urn:microsoft.com/office/officeart/2005/8/layout/cycle3" loCatId="cycle" qsTypeId="urn:microsoft.com/office/officeart/2005/8/quickstyle/simple2" qsCatId="simple" csTypeId="urn:microsoft.com/office/officeart/2005/8/colors/colorful3" csCatId="colorful" phldr="1"/>
      <dgm:spPr/>
      <dgm:t>
        <a:bodyPr/>
        <a:lstStyle/>
        <a:p>
          <a:endParaRPr lang="en-US"/>
        </a:p>
      </dgm:t>
    </dgm:pt>
    <dgm:pt modelId="{626D9753-C93D-4D23-8769-68DDA4B36D91}">
      <dgm:prSet phldrT="[Text]" custT="1"/>
      <dgm:spPr/>
      <dgm:t>
        <a:bodyPr/>
        <a:lstStyle/>
        <a:p>
          <a:r>
            <a:rPr lang="en-US" sz="1800" b="1" dirty="0"/>
            <a:t>Set Objectives</a:t>
          </a:r>
        </a:p>
      </dgm:t>
    </dgm:pt>
    <dgm:pt modelId="{A102F386-9321-4F59-9E78-D8722204666C}" type="parTrans" cxnId="{5A20F09D-87C8-4662-9F99-9B954E7B13E7}">
      <dgm:prSet/>
      <dgm:spPr/>
      <dgm:t>
        <a:bodyPr/>
        <a:lstStyle/>
        <a:p>
          <a:endParaRPr lang="en-US" sz="1800" b="1">
            <a:solidFill>
              <a:schemeClr val="tx1"/>
            </a:solidFill>
          </a:endParaRPr>
        </a:p>
      </dgm:t>
    </dgm:pt>
    <dgm:pt modelId="{8AB1D477-9B94-401B-8AFE-B1BBDF57825C}" type="sibTrans" cxnId="{5A20F09D-87C8-4662-9F99-9B954E7B13E7}">
      <dgm:prSet/>
      <dgm:spPr/>
      <dgm:t>
        <a:bodyPr/>
        <a:lstStyle/>
        <a:p>
          <a:endParaRPr lang="en-US" sz="1800" b="1">
            <a:solidFill>
              <a:schemeClr val="tx1"/>
            </a:solidFill>
          </a:endParaRPr>
        </a:p>
      </dgm:t>
    </dgm:pt>
    <dgm:pt modelId="{70A8FDAD-3082-4C72-94EC-D3B1DED0E337}">
      <dgm:prSet phldrT="[Text]" custT="1"/>
      <dgm:spPr>
        <a:solidFill>
          <a:srgbClr val="00B0F0"/>
        </a:solidFill>
      </dgm:spPr>
      <dgm:t>
        <a:bodyPr/>
        <a:lstStyle/>
        <a:p>
          <a:r>
            <a:rPr lang="en-US" sz="1800" b="1" dirty="0"/>
            <a:t>Define Action Thresholds</a:t>
          </a:r>
        </a:p>
      </dgm:t>
    </dgm:pt>
    <dgm:pt modelId="{3918960C-9BC5-4081-803A-26E5482FCC75}" type="parTrans" cxnId="{00A72F02-AA72-45FD-AC83-051852E6E5DB}">
      <dgm:prSet/>
      <dgm:spPr/>
      <dgm:t>
        <a:bodyPr/>
        <a:lstStyle/>
        <a:p>
          <a:endParaRPr lang="en-US" sz="1800" b="1">
            <a:solidFill>
              <a:schemeClr val="tx1"/>
            </a:solidFill>
          </a:endParaRPr>
        </a:p>
      </dgm:t>
    </dgm:pt>
    <dgm:pt modelId="{B6FF9C7F-5342-4DFB-AC27-8D7330925DDD}" type="sibTrans" cxnId="{00A72F02-AA72-45FD-AC83-051852E6E5DB}">
      <dgm:prSet/>
      <dgm:spPr/>
      <dgm:t>
        <a:bodyPr/>
        <a:lstStyle/>
        <a:p>
          <a:endParaRPr lang="en-US" sz="1800" b="1">
            <a:solidFill>
              <a:schemeClr val="tx1"/>
            </a:solidFill>
          </a:endParaRPr>
        </a:p>
      </dgm:t>
    </dgm:pt>
    <dgm:pt modelId="{E13731AE-F8B3-4072-B803-5F383E5489AE}">
      <dgm:prSet phldrT="[Text]" custT="1"/>
      <dgm:spPr/>
      <dgm:t>
        <a:bodyPr/>
        <a:lstStyle/>
        <a:p>
          <a:r>
            <a:rPr lang="en-US" sz="1800" b="1" dirty="0"/>
            <a:t>Evaluate &amp; Select Control Methods</a:t>
          </a:r>
        </a:p>
      </dgm:t>
    </dgm:pt>
    <dgm:pt modelId="{BB6D1301-8DA1-44F6-A1F9-51B469ABA106}" type="parTrans" cxnId="{15FBD99D-E0AF-4682-A7C2-B100DE01C5E8}">
      <dgm:prSet/>
      <dgm:spPr/>
      <dgm:t>
        <a:bodyPr/>
        <a:lstStyle/>
        <a:p>
          <a:endParaRPr lang="en-US" sz="1800" b="1">
            <a:solidFill>
              <a:schemeClr val="tx1"/>
            </a:solidFill>
          </a:endParaRPr>
        </a:p>
      </dgm:t>
    </dgm:pt>
    <dgm:pt modelId="{71AABBCF-05F6-4ADA-94A1-2D1C3C51D47A}" type="sibTrans" cxnId="{15FBD99D-E0AF-4682-A7C2-B100DE01C5E8}">
      <dgm:prSet/>
      <dgm:spPr/>
      <dgm:t>
        <a:bodyPr/>
        <a:lstStyle/>
        <a:p>
          <a:endParaRPr lang="en-US" sz="1800" b="1">
            <a:solidFill>
              <a:schemeClr val="tx1"/>
            </a:solidFill>
          </a:endParaRPr>
        </a:p>
      </dgm:t>
    </dgm:pt>
    <dgm:pt modelId="{39C22156-F687-4EB8-9445-5740BF5049DC}">
      <dgm:prSet phldrT="[Text]" custT="1"/>
      <dgm:spPr/>
      <dgm:t>
        <a:bodyPr/>
        <a:lstStyle/>
        <a:p>
          <a:r>
            <a:rPr lang="en-US" sz="1800" b="1" dirty="0"/>
            <a:t>Implement IVM</a:t>
          </a:r>
        </a:p>
      </dgm:t>
    </dgm:pt>
    <dgm:pt modelId="{D0240554-3F9B-4569-A2FF-4282FA55BD25}" type="parTrans" cxnId="{439B0560-ED5A-4A77-8E3D-F65B4445F718}">
      <dgm:prSet/>
      <dgm:spPr/>
      <dgm:t>
        <a:bodyPr/>
        <a:lstStyle/>
        <a:p>
          <a:endParaRPr lang="en-US" sz="1800" b="1">
            <a:solidFill>
              <a:schemeClr val="tx1"/>
            </a:solidFill>
          </a:endParaRPr>
        </a:p>
      </dgm:t>
    </dgm:pt>
    <dgm:pt modelId="{368EDA5D-D82B-4B16-9967-76CE3AF2CB7F}" type="sibTrans" cxnId="{439B0560-ED5A-4A77-8E3D-F65B4445F718}">
      <dgm:prSet/>
      <dgm:spPr/>
      <dgm:t>
        <a:bodyPr/>
        <a:lstStyle/>
        <a:p>
          <a:endParaRPr lang="en-US" sz="1800" b="1">
            <a:solidFill>
              <a:schemeClr val="tx1"/>
            </a:solidFill>
          </a:endParaRPr>
        </a:p>
      </dgm:t>
    </dgm:pt>
    <dgm:pt modelId="{9469C3CC-4EB8-40CD-A910-936FDFA78B44}">
      <dgm:prSet phldrT="[Text]" custT="1"/>
      <dgm:spPr/>
      <dgm:t>
        <a:bodyPr/>
        <a:lstStyle/>
        <a:p>
          <a:r>
            <a:rPr lang="en-US" sz="1800" b="1" dirty="0"/>
            <a:t>Monitor &amp; Quality Assurance</a:t>
          </a:r>
        </a:p>
      </dgm:t>
    </dgm:pt>
    <dgm:pt modelId="{F9CD795F-89ED-4FC6-80D3-4C6C0F48D0D1}" type="parTrans" cxnId="{2EBBA083-943C-427C-9CE1-8A06A35133D2}">
      <dgm:prSet/>
      <dgm:spPr/>
      <dgm:t>
        <a:bodyPr/>
        <a:lstStyle/>
        <a:p>
          <a:endParaRPr lang="en-US" sz="1800" b="1">
            <a:solidFill>
              <a:schemeClr val="tx1"/>
            </a:solidFill>
          </a:endParaRPr>
        </a:p>
      </dgm:t>
    </dgm:pt>
    <dgm:pt modelId="{6B6B11C8-DDF7-4A06-ABDA-72FF99FAF109}" type="sibTrans" cxnId="{2EBBA083-943C-427C-9CE1-8A06A35133D2}">
      <dgm:prSet/>
      <dgm:spPr/>
      <dgm:t>
        <a:bodyPr/>
        <a:lstStyle/>
        <a:p>
          <a:endParaRPr lang="en-US" sz="1800" b="1">
            <a:solidFill>
              <a:schemeClr val="tx1"/>
            </a:solidFill>
          </a:endParaRPr>
        </a:p>
      </dgm:t>
    </dgm:pt>
    <dgm:pt modelId="{973347B7-E0DB-47D3-9063-F4C92E40B4CE}">
      <dgm:prSet phldrT="[Text]" custT="1"/>
      <dgm:spPr>
        <a:solidFill>
          <a:srgbClr val="00B050"/>
        </a:solidFill>
      </dgm:spPr>
      <dgm:t>
        <a:bodyPr/>
        <a:lstStyle/>
        <a:p>
          <a:r>
            <a:rPr lang="en-US" sz="1800" b="1" dirty="0"/>
            <a:t>Evaluate Site</a:t>
          </a:r>
        </a:p>
      </dgm:t>
    </dgm:pt>
    <dgm:pt modelId="{3F620738-1E44-4F1E-ACB2-DBA9B4D410F2}" type="parTrans" cxnId="{312871D1-4C56-482D-9FD5-132B57A50023}">
      <dgm:prSet/>
      <dgm:spPr/>
      <dgm:t>
        <a:bodyPr/>
        <a:lstStyle/>
        <a:p>
          <a:endParaRPr lang="en-US" sz="1800" b="1">
            <a:solidFill>
              <a:schemeClr val="tx1"/>
            </a:solidFill>
          </a:endParaRPr>
        </a:p>
      </dgm:t>
    </dgm:pt>
    <dgm:pt modelId="{5D55E40C-CA7B-4B1C-9719-8D4852650AD1}" type="sibTrans" cxnId="{312871D1-4C56-482D-9FD5-132B57A50023}">
      <dgm:prSet/>
      <dgm:spPr/>
      <dgm:t>
        <a:bodyPr/>
        <a:lstStyle/>
        <a:p>
          <a:endParaRPr lang="en-US" sz="1800" b="1">
            <a:solidFill>
              <a:schemeClr val="tx1"/>
            </a:solidFill>
          </a:endParaRPr>
        </a:p>
      </dgm:t>
    </dgm:pt>
    <dgm:pt modelId="{939FFD39-9D0F-4EED-96EE-6FFDE112FCC9}" type="pres">
      <dgm:prSet presAssocID="{F66D8707-4642-42BC-954C-5969F474DCB0}" presName="Name0" presStyleCnt="0">
        <dgm:presLayoutVars>
          <dgm:dir/>
          <dgm:resizeHandles val="exact"/>
        </dgm:presLayoutVars>
      </dgm:prSet>
      <dgm:spPr/>
    </dgm:pt>
    <dgm:pt modelId="{03B21996-191C-41E2-BC70-234486C90990}" type="pres">
      <dgm:prSet presAssocID="{F66D8707-4642-42BC-954C-5969F474DCB0}" presName="cycle" presStyleCnt="0"/>
      <dgm:spPr/>
    </dgm:pt>
    <dgm:pt modelId="{569EAA86-AFEC-4686-9DD2-E91A4E8C1247}" type="pres">
      <dgm:prSet presAssocID="{626D9753-C93D-4D23-8769-68DDA4B36D91}" presName="nodeFirstNode" presStyleLbl="node1" presStyleIdx="0" presStyleCnt="6">
        <dgm:presLayoutVars>
          <dgm:bulletEnabled val="1"/>
        </dgm:presLayoutVars>
      </dgm:prSet>
      <dgm:spPr/>
    </dgm:pt>
    <dgm:pt modelId="{C393425B-DB39-4EB8-AAC4-CB5DE5B82057}" type="pres">
      <dgm:prSet presAssocID="{8AB1D477-9B94-401B-8AFE-B1BBDF57825C}" presName="sibTransFirstNode" presStyleLbl="bgShp" presStyleIdx="0" presStyleCnt="1"/>
      <dgm:spPr/>
    </dgm:pt>
    <dgm:pt modelId="{7936565B-2EAC-42C3-9972-EF909638F11A}" type="pres">
      <dgm:prSet presAssocID="{973347B7-E0DB-47D3-9063-F4C92E40B4CE}" presName="nodeFollowingNodes" presStyleLbl="node1" presStyleIdx="1" presStyleCnt="6" custRadScaleRad="103760" custRadScaleInc="7641">
        <dgm:presLayoutVars>
          <dgm:bulletEnabled val="1"/>
        </dgm:presLayoutVars>
      </dgm:prSet>
      <dgm:spPr/>
    </dgm:pt>
    <dgm:pt modelId="{6C38CC39-03D2-4CAE-AC9A-2696E14FAA8F}" type="pres">
      <dgm:prSet presAssocID="{70A8FDAD-3082-4C72-94EC-D3B1DED0E337}" presName="nodeFollowingNodes" presStyleLbl="node1" presStyleIdx="2" presStyleCnt="6" custRadScaleRad="105147" custRadScaleInc="-12845">
        <dgm:presLayoutVars>
          <dgm:bulletEnabled val="1"/>
        </dgm:presLayoutVars>
      </dgm:prSet>
      <dgm:spPr/>
    </dgm:pt>
    <dgm:pt modelId="{B2ABC425-8410-4C4F-8C41-F03CC4E96622}" type="pres">
      <dgm:prSet presAssocID="{E13731AE-F8B3-4072-B803-5F383E5489AE}" presName="nodeFollowingNodes" presStyleLbl="node1" presStyleIdx="3" presStyleCnt="6" custScaleY="179432">
        <dgm:presLayoutVars>
          <dgm:bulletEnabled val="1"/>
        </dgm:presLayoutVars>
      </dgm:prSet>
      <dgm:spPr/>
    </dgm:pt>
    <dgm:pt modelId="{ECC74C79-B1EB-424A-8A89-B67622D985FA}" type="pres">
      <dgm:prSet presAssocID="{39C22156-F687-4EB8-9445-5740BF5049DC}" presName="nodeFollowingNodes" presStyleLbl="node1" presStyleIdx="4" presStyleCnt="6" custRadScaleRad="102812" custRadScaleInc="9783">
        <dgm:presLayoutVars>
          <dgm:bulletEnabled val="1"/>
        </dgm:presLayoutVars>
      </dgm:prSet>
      <dgm:spPr/>
    </dgm:pt>
    <dgm:pt modelId="{78FF654C-EF31-445A-9388-64343FF6296F}" type="pres">
      <dgm:prSet presAssocID="{9469C3CC-4EB8-40CD-A910-936FDFA78B44}" presName="nodeFollowingNodes" presStyleLbl="node1" presStyleIdx="5" presStyleCnt="6" custRadScaleRad="101060" custRadScaleInc="-8210">
        <dgm:presLayoutVars>
          <dgm:bulletEnabled val="1"/>
        </dgm:presLayoutVars>
      </dgm:prSet>
      <dgm:spPr/>
    </dgm:pt>
  </dgm:ptLst>
  <dgm:cxnLst>
    <dgm:cxn modelId="{00A72F02-AA72-45FD-AC83-051852E6E5DB}" srcId="{F66D8707-4642-42BC-954C-5969F474DCB0}" destId="{70A8FDAD-3082-4C72-94EC-D3B1DED0E337}" srcOrd="2" destOrd="0" parTransId="{3918960C-9BC5-4081-803A-26E5482FCC75}" sibTransId="{B6FF9C7F-5342-4DFB-AC27-8D7330925DDD}"/>
    <dgm:cxn modelId="{1F742D11-3E0B-438C-8F55-C0FEA0CAE18D}" type="presOf" srcId="{626D9753-C93D-4D23-8769-68DDA4B36D91}" destId="{569EAA86-AFEC-4686-9DD2-E91A4E8C1247}" srcOrd="0" destOrd="0" presId="urn:microsoft.com/office/officeart/2005/8/layout/cycle3"/>
    <dgm:cxn modelId="{0B4D573C-B084-49F7-933A-F9B39D2148CF}" type="presOf" srcId="{973347B7-E0DB-47D3-9063-F4C92E40B4CE}" destId="{7936565B-2EAC-42C3-9972-EF909638F11A}" srcOrd="0" destOrd="0" presId="urn:microsoft.com/office/officeart/2005/8/layout/cycle3"/>
    <dgm:cxn modelId="{439B0560-ED5A-4A77-8E3D-F65B4445F718}" srcId="{F66D8707-4642-42BC-954C-5969F474DCB0}" destId="{39C22156-F687-4EB8-9445-5740BF5049DC}" srcOrd="4" destOrd="0" parTransId="{D0240554-3F9B-4569-A2FF-4282FA55BD25}" sibTransId="{368EDA5D-D82B-4B16-9967-76CE3AF2CB7F}"/>
    <dgm:cxn modelId="{5042D541-7323-4B88-9289-E117D33DA095}" type="presOf" srcId="{E13731AE-F8B3-4072-B803-5F383E5489AE}" destId="{B2ABC425-8410-4C4F-8C41-F03CC4E96622}" srcOrd="0" destOrd="0" presId="urn:microsoft.com/office/officeart/2005/8/layout/cycle3"/>
    <dgm:cxn modelId="{2EBBA083-943C-427C-9CE1-8A06A35133D2}" srcId="{F66D8707-4642-42BC-954C-5969F474DCB0}" destId="{9469C3CC-4EB8-40CD-A910-936FDFA78B44}" srcOrd="5" destOrd="0" parTransId="{F9CD795F-89ED-4FC6-80D3-4C6C0F48D0D1}" sibTransId="{6B6B11C8-DDF7-4A06-ABDA-72FF99FAF109}"/>
    <dgm:cxn modelId="{BD7E4298-5503-409D-81B3-837F38A8C3FE}" type="presOf" srcId="{39C22156-F687-4EB8-9445-5740BF5049DC}" destId="{ECC74C79-B1EB-424A-8A89-B67622D985FA}" srcOrd="0" destOrd="0" presId="urn:microsoft.com/office/officeart/2005/8/layout/cycle3"/>
    <dgm:cxn modelId="{15FBD99D-E0AF-4682-A7C2-B100DE01C5E8}" srcId="{F66D8707-4642-42BC-954C-5969F474DCB0}" destId="{E13731AE-F8B3-4072-B803-5F383E5489AE}" srcOrd="3" destOrd="0" parTransId="{BB6D1301-8DA1-44F6-A1F9-51B469ABA106}" sibTransId="{71AABBCF-05F6-4ADA-94A1-2D1C3C51D47A}"/>
    <dgm:cxn modelId="{5A20F09D-87C8-4662-9F99-9B954E7B13E7}" srcId="{F66D8707-4642-42BC-954C-5969F474DCB0}" destId="{626D9753-C93D-4D23-8769-68DDA4B36D91}" srcOrd="0" destOrd="0" parTransId="{A102F386-9321-4F59-9E78-D8722204666C}" sibTransId="{8AB1D477-9B94-401B-8AFE-B1BBDF57825C}"/>
    <dgm:cxn modelId="{172221AF-67FA-4C5B-8511-6449F4E8D1E6}" type="presOf" srcId="{F66D8707-4642-42BC-954C-5969F474DCB0}" destId="{939FFD39-9D0F-4EED-96EE-6FFDE112FCC9}" srcOrd="0" destOrd="0" presId="urn:microsoft.com/office/officeart/2005/8/layout/cycle3"/>
    <dgm:cxn modelId="{7F3E45B3-DCBB-4621-852D-2A38F9C0B02C}" type="presOf" srcId="{8AB1D477-9B94-401B-8AFE-B1BBDF57825C}" destId="{C393425B-DB39-4EB8-AAC4-CB5DE5B82057}" srcOrd="0" destOrd="0" presId="urn:microsoft.com/office/officeart/2005/8/layout/cycle3"/>
    <dgm:cxn modelId="{522974D0-A3A6-472D-918C-A1FD5726BFEE}" type="presOf" srcId="{70A8FDAD-3082-4C72-94EC-D3B1DED0E337}" destId="{6C38CC39-03D2-4CAE-AC9A-2696E14FAA8F}" srcOrd="0" destOrd="0" presId="urn:microsoft.com/office/officeart/2005/8/layout/cycle3"/>
    <dgm:cxn modelId="{312871D1-4C56-482D-9FD5-132B57A50023}" srcId="{F66D8707-4642-42BC-954C-5969F474DCB0}" destId="{973347B7-E0DB-47D3-9063-F4C92E40B4CE}" srcOrd="1" destOrd="0" parTransId="{3F620738-1E44-4F1E-ACB2-DBA9B4D410F2}" sibTransId="{5D55E40C-CA7B-4B1C-9719-8D4852650AD1}"/>
    <dgm:cxn modelId="{ECF9ADE1-E9E7-40E8-9745-BD83EB1B7FE5}" type="presOf" srcId="{9469C3CC-4EB8-40CD-A910-936FDFA78B44}" destId="{78FF654C-EF31-445A-9388-64343FF6296F}" srcOrd="0" destOrd="0" presId="urn:microsoft.com/office/officeart/2005/8/layout/cycle3"/>
    <dgm:cxn modelId="{E0508FB7-B20E-4AAF-8360-C458F7E3BEAC}" type="presParOf" srcId="{939FFD39-9D0F-4EED-96EE-6FFDE112FCC9}" destId="{03B21996-191C-41E2-BC70-234486C90990}" srcOrd="0" destOrd="0" presId="urn:microsoft.com/office/officeart/2005/8/layout/cycle3"/>
    <dgm:cxn modelId="{13E0E8AB-EAB2-4E05-9A0A-D22914E518D8}" type="presParOf" srcId="{03B21996-191C-41E2-BC70-234486C90990}" destId="{569EAA86-AFEC-4686-9DD2-E91A4E8C1247}" srcOrd="0" destOrd="0" presId="urn:microsoft.com/office/officeart/2005/8/layout/cycle3"/>
    <dgm:cxn modelId="{1A807AD5-EA6C-4ADB-98EA-205096C05695}" type="presParOf" srcId="{03B21996-191C-41E2-BC70-234486C90990}" destId="{C393425B-DB39-4EB8-AAC4-CB5DE5B82057}" srcOrd="1" destOrd="0" presId="urn:microsoft.com/office/officeart/2005/8/layout/cycle3"/>
    <dgm:cxn modelId="{56A4E0EB-FB46-40BC-B581-566C17D14E78}" type="presParOf" srcId="{03B21996-191C-41E2-BC70-234486C90990}" destId="{7936565B-2EAC-42C3-9972-EF909638F11A}" srcOrd="2" destOrd="0" presId="urn:microsoft.com/office/officeart/2005/8/layout/cycle3"/>
    <dgm:cxn modelId="{797EE06C-5209-487E-97AE-ED8970C6529C}" type="presParOf" srcId="{03B21996-191C-41E2-BC70-234486C90990}" destId="{6C38CC39-03D2-4CAE-AC9A-2696E14FAA8F}" srcOrd="3" destOrd="0" presId="urn:microsoft.com/office/officeart/2005/8/layout/cycle3"/>
    <dgm:cxn modelId="{4A922B8D-0539-4273-AF6E-E81C6A09F9E3}" type="presParOf" srcId="{03B21996-191C-41E2-BC70-234486C90990}" destId="{B2ABC425-8410-4C4F-8C41-F03CC4E96622}" srcOrd="4" destOrd="0" presId="urn:microsoft.com/office/officeart/2005/8/layout/cycle3"/>
    <dgm:cxn modelId="{2852745B-30DC-4D04-ADAB-E66F37137206}" type="presParOf" srcId="{03B21996-191C-41E2-BC70-234486C90990}" destId="{ECC74C79-B1EB-424A-8A89-B67622D985FA}" srcOrd="5" destOrd="0" presId="urn:microsoft.com/office/officeart/2005/8/layout/cycle3"/>
    <dgm:cxn modelId="{C522AEEA-DBF4-480D-9494-489A6830F75D}" type="presParOf" srcId="{03B21996-191C-41E2-BC70-234486C90990}" destId="{78FF654C-EF31-445A-9388-64343FF6296F}" srcOrd="6"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93425B-DB39-4EB8-AAC4-CB5DE5B82057}">
      <dsp:nvSpPr>
        <dsp:cNvPr id="0" name=""/>
        <dsp:cNvSpPr/>
      </dsp:nvSpPr>
      <dsp:spPr>
        <a:xfrm>
          <a:off x="3209976" y="-165387"/>
          <a:ext cx="4240427" cy="4240427"/>
        </a:xfrm>
        <a:prstGeom prst="circularArrow">
          <a:avLst>
            <a:gd name="adj1" fmla="val 5274"/>
            <a:gd name="adj2" fmla="val 312630"/>
            <a:gd name="adj3" fmla="val 14200852"/>
            <a:gd name="adj4" fmla="val 17142999"/>
            <a:gd name="adj5" fmla="val 5477"/>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9EAA86-AFEC-4686-9DD2-E91A4E8C1247}">
      <dsp:nvSpPr>
        <dsp:cNvPr id="0" name=""/>
        <dsp:cNvSpPr/>
      </dsp:nvSpPr>
      <dsp:spPr>
        <a:xfrm>
          <a:off x="4511662" y="-160525"/>
          <a:ext cx="1637055" cy="818527"/>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Set Objectives</a:t>
          </a:r>
        </a:p>
      </dsp:txBody>
      <dsp:txXfrm>
        <a:off x="4551619" y="-120568"/>
        <a:ext cx="1557141" cy="738613"/>
      </dsp:txXfrm>
    </dsp:sp>
    <dsp:sp modelId="{7936565B-2EAC-42C3-9972-EF909638F11A}">
      <dsp:nvSpPr>
        <dsp:cNvPr id="0" name=""/>
        <dsp:cNvSpPr/>
      </dsp:nvSpPr>
      <dsp:spPr>
        <a:xfrm>
          <a:off x="6114990" y="775295"/>
          <a:ext cx="1637055" cy="818527"/>
        </a:xfrm>
        <a:prstGeom prst="roundRect">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Evaluate Site</a:t>
          </a:r>
        </a:p>
      </dsp:txBody>
      <dsp:txXfrm>
        <a:off x="6154947" y="815252"/>
        <a:ext cx="1557141" cy="738613"/>
      </dsp:txXfrm>
    </dsp:sp>
    <dsp:sp modelId="{6C38CC39-03D2-4CAE-AC9A-2696E14FAA8F}">
      <dsp:nvSpPr>
        <dsp:cNvPr id="0" name=""/>
        <dsp:cNvSpPr/>
      </dsp:nvSpPr>
      <dsp:spPr>
        <a:xfrm>
          <a:off x="6171768" y="2277915"/>
          <a:ext cx="1637055" cy="818527"/>
        </a:xfrm>
        <a:prstGeom prst="roundRect">
          <a:avLst/>
        </a:prstGeom>
        <a:solidFill>
          <a:srgbClr val="00B0F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Define Action Thresholds</a:t>
          </a:r>
        </a:p>
      </dsp:txBody>
      <dsp:txXfrm>
        <a:off x="6211725" y="2317872"/>
        <a:ext cx="1557141" cy="738613"/>
      </dsp:txXfrm>
    </dsp:sp>
    <dsp:sp modelId="{B2ABC425-8410-4C4F-8C41-F03CC4E96622}">
      <dsp:nvSpPr>
        <dsp:cNvPr id="0" name=""/>
        <dsp:cNvSpPr/>
      </dsp:nvSpPr>
      <dsp:spPr>
        <a:xfrm>
          <a:off x="4511662" y="2954897"/>
          <a:ext cx="1637055" cy="1468700"/>
        </a:xfrm>
        <a:prstGeom prst="roundRect">
          <a:avLst/>
        </a:prstGeom>
        <a:solidFill>
          <a:schemeClr val="accent3">
            <a:hueOff val="6750158"/>
            <a:satOff val="-10128"/>
            <a:lumOff val="-164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Evaluate &amp; Select Control Methods</a:t>
          </a:r>
        </a:p>
      </dsp:txBody>
      <dsp:txXfrm>
        <a:off x="4583358" y="3026593"/>
        <a:ext cx="1493663" cy="1325308"/>
      </dsp:txXfrm>
    </dsp:sp>
    <dsp:sp modelId="{ECC74C79-B1EB-424A-8A89-B67622D985FA}">
      <dsp:nvSpPr>
        <dsp:cNvPr id="0" name=""/>
        <dsp:cNvSpPr/>
      </dsp:nvSpPr>
      <dsp:spPr>
        <a:xfrm>
          <a:off x="2908333" y="2306309"/>
          <a:ext cx="1637055" cy="818527"/>
        </a:xfrm>
        <a:prstGeom prst="roundRect">
          <a:avLst/>
        </a:prstGeom>
        <a:solidFill>
          <a:schemeClr val="accent3">
            <a:hueOff val="9000211"/>
            <a:satOff val="-13504"/>
            <a:lumOff val="-219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Implement IVM</a:t>
          </a:r>
        </a:p>
      </dsp:txBody>
      <dsp:txXfrm>
        <a:off x="2948290" y="2346266"/>
        <a:ext cx="1557141" cy="738613"/>
      </dsp:txXfrm>
    </dsp:sp>
    <dsp:sp modelId="{78FF654C-EF31-445A-9388-64343FF6296F}">
      <dsp:nvSpPr>
        <dsp:cNvPr id="0" name=""/>
        <dsp:cNvSpPr/>
      </dsp:nvSpPr>
      <dsp:spPr>
        <a:xfrm>
          <a:off x="2946173" y="803693"/>
          <a:ext cx="1637055" cy="818527"/>
        </a:xfrm>
        <a:prstGeom prst="roundRect">
          <a:avLst/>
        </a:prstGeom>
        <a:solidFill>
          <a:schemeClr val="accent3">
            <a:hueOff val="11250264"/>
            <a:satOff val="-16880"/>
            <a:lumOff val="-274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Monitor &amp; Quality Assurance</a:t>
          </a:r>
        </a:p>
      </dsp:txBody>
      <dsp:txXfrm>
        <a:off x="2986130" y="843650"/>
        <a:ext cx="1557141" cy="738613"/>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7AC330-7BA6-404B-BF82-7982510416EE}" type="datetimeFigureOut">
              <a:rPr lang="en-US" smtClean="0"/>
              <a:t>9/22/2021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5DA600-8F02-40C1-B0A8-C277168744BF}" type="slidenum">
              <a:rPr lang="en-US" smtClean="0"/>
              <a:t>‹#›</a:t>
            </a:fld>
            <a:endParaRPr lang="en-US"/>
          </a:p>
        </p:txBody>
      </p:sp>
    </p:spTree>
    <p:extLst>
      <p:ext uri="{BB962C8B-B14F-4D97-AF65-F5344CB8AC3E}">
        <p14:creationId xmlns:p14="http://schemas.microsoft.com/office/powerpoint/2010/main" val="1459489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template is designed to be modified by the user for their specific audience.  Imagery, logos and backgrounds have been left out so the user can incorporate imagery that suits their Company.</a:t>
            </a:r>
          </a:p>
        </p:txBody>
      </p:sp>
      <p:sp>
        <p:nvSpPr>
          <p:cNvPr id="4" name="Slide Number Placeholder 3"/>
          <p:cNvSpPr>
            <a:spLocks noGrp="1"/>
          </p:cNvSpPr>
          <p:nvPr>
            <p:ph type="sldNum" sz="quarter" idx="5"/>
          </p:nvPr>
        </p:nvSpPr>
        <p:spPr/>
        <p:txBody>
          <a:bodyPr/>
          <a:lstStyle/>
          <a:p>
            <a:fld id="{645DA600-8F02-40C1-B0A8-C277168744BF}" type="slidenum">
              <a:rPr lang="en-US" smtClean="0"/>
              <a:t>1</a:t>
            </a:fld>
            <a:endParaRPr lang="en-US"/>
          </a:p>
        </p:txBody>
      </p:sp>
    </p:spTree>
    <p:extLst>
      <p:ext uri="{BB962C8B-B14F-4D97-AF65-F5344CB8AC3E}">
        <p14:creationId xmlns:p14="http://schemas.microsoft.com/office/powerpoint/2010/main" val="1289847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0" i="0" u="none" strike="noStrike" dirty="0">
                <a:solidFill>
                  <a:srgbClr val="000000"/>
                </a:solidFill>
                <a:effectLst/>
                <a:latin typeface="Calibri" panose="020F0502020204030204" pitchFamily="34" charset="0"/>
              </a:rPr>
              <a:t>These benefits extend to </a:t>
            </a:r>
            <a:r>
              <a:rPr lang="en-US" sz="1800" b="0" i="0" u="none" strike="noStrike" dirty="0">
                <a:solidFill>
                  <a:srgbClr val="3C4043"/>
                </a:solidFill>
                <a:effectLst/>
                <a:latin typeface="Roboto" panose="02000000000000000000" pitchFamily="2" charset="0"/>
              </a:rPr>
              <a:t>consumers, property owners, potential community and Non-Government Organization partnerships, science, etc.</a:t>
            </a:r>
            <a:endParaRPr lang="en-US" b="0" dirty="0">
              <a:effectLst/>
            </a:endParaRPr>
          </a:p>
          <a:p>
            <a:br>
              <a:rPr lang="en-US" dirty="0"/>
            </a:br>
            <a:endParaRPr lang="en-US" dirty="0"/>
          </a:p>
        </p:txBody>
      </p:sp>
      <p:sp>
        <p:nvSpPr>
          <p:cNvPr id="4" name="Slide Number Placeholder 3"/>
          <p:cNvSpPr>
            <a:spLocks noGrp="1"/>
          </p:cNvSpPr>
          <p:nvPr>
            <p:ph type="sldNum" sz="quarter" idx="5"/>
          </p:nvPr>
        </p:nvSpPr>
        <p:spPr/>
        <p:txBody>
          <a:bodyPr/>
          <a:lstStyle/>
          <a:p>
            <a:fld id="{645DA600-8F02-40C1-B0A8-C277168744BF}" type="slidenum">
              <a:rPr lang="en-US" smtClean="0"/>
              <a:t>12</a:t>
            </a:fld>
            <a:endParaRPr lang="en-US"/>
          </a:p>
        </p:txBody>
      </p:sp>
    </p:spTree>
    <p:extLst>
      <p:ext uri="{BB962C8B-B14F-4D97-AF65-F5344CB8AC3E}">
        <p14:creationId xmlns:p14="http://schemas.microsoft.com/office/powerpoint/2010/main" val="1563523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IVM is the least costly and most beneficial ROW vegetation Management strategy, and </a:t>
            </a:r>
            <a:r>
              <a:rPr lang="en-US" b="0" i="0" dirty="0">
                <a:solidFill>
                  <a:srgbClr val="3C4043"/>
                </a:solidFill>
                <a:effectLst/>
                <a:latin typeface="Roboto" panose="02000000000000000000" pitchFamily="2" charset="0"/>
              </a:rPr>
              <a:t>this is most responsible and ethical vis a vis consumer, since VM costs are passed directly to consumers.</a:t>
            </a:r>
            <a:r>
              <a:rPr lang="en-US" dirty="0"/>
              <a:t> </a:t>
            </a:r>
          </a:p>
          <a:p>
            <a:r>
              <a:rPr lang="en-US" dirty="0"/>
              <a:t>Integration of mechanical and herbicide- based prescriptions (along with other control methods) less costly than repeated treatments using only manual and mechanical techniques</a:t>
            </a:r>
          </a:p>
          <a:p>
            <a:r>
              <a:rPr lang="en-US" dirty="0"/>
              <a:t>Lower risk of vegetation encroachment between treatments</a:t>
            </a:r>
          </a:p>
          <a:p>
            <a:r>
              <a:rPr lang="en-US" dirty="0"/>
              <a:t>Wide array of benefits including public safety, operational risk, recreational use, public nuisance, site disturbance, water quality, compatible vegetation, incompatible vegetation (density &amp; height), and a range of wildlife species</a:t>
            </a:r>
          </a:p>
          <a:p>
            <a:r>
              <a:rPr lang="en-US" dirty="0"/>
              <a:t>Achieve Management Objectives</a:t>
            </a:r>
          </a:p>
          <a:p>
            <a:pPr lvl="1"/>
            <a:r>
              <a:rPr lang="en-US" dirty="0"/>
              <a:t>Reduce operational risk</a:t>
            </a:r>
          </a:p>
          <a:p>
            <a:pPr lvl="1"/>
            <a:r>
              <a:rPr lang="en-US" dirty="0"/>
              <a:t>Maximize cost effectiveness</a:t>
            </a:r>
          </a:p>
          <a:p>
            <a:pPr lvl="1"/>
            <a:r>
              <a:rPr lang="en-US" dirty="0"/>
              <a:t>Integrated approach leads to reduction in tall trees and vegetation</a:t>
            </a:r>
          </a:p>
          <a:p>
            <a:pPr lvl="1"/>
            <a:r>
              <a:rPr lang="en-US" dirty="0"/>
              <a:t>Prevents further establishment of tall trees and vegetation in the future</a:t>
            </a:r>
          </a:p>
          <a:p>
            <a:pPr lvl="1"/>
            <a:r>
              <a:rPr lang="en-US" dirty="0"/>
              <a:t>Reduction in management inputs, direct and indirect costs</a:t>
            </a:r>
          </a:p>
          <a:p>
            <a:pPr lvl="1"/>
            <a:r>
              <a:rPr lang="en-US" dirty="0"/>
              <a:t>Effectiveness – produce desirable vegetation conditions</a:t>
            </a:r>
          </a:p>
          <a:p>
            <a:pPr lvl="1"/>
            <a:r>
              <a:rPr lang="en-US" dirty="0"/>
              <a:t>Safe and reliable transmission of electricity</a:t>
            </a:r>
          </a:p>
          <a:p>
            <a:pPr lvl="1"/>
            <a:r>
              <a:rPr lang="en-US" dirty="0"/>
              <a:t>Promotion of diverse plant and animal communities</a:t>
            </a:r>
          </a:p>
          <a:p>
            <a:pPr lvl="1"/>
            <a:r>
              <a:rPr lang="en-US" dirty="0"/>
              <a:t>Protection of riparian areas and water quality </a:t>
            </a:r>
          </a:p>
          <a:p>
            <a:pPr lvl="1"/>
            <a:r>
              <a:rPr lang="en-US" dirty="0"/>
              <a:t>Reduction in negative visual  impact</a:t>
            </a:r>
          </a:p>
          <a:p>
            <a:pPr lvl="1"/>
            <a:r>
              <a:rPr lang="en-US" dirty="0"/>
              <a:t>Enhancement of opportunity for recreational endeavors</a:t>
            </a:r>
          </a:p>
          <a:p>
            <a:endParaRPr lang="en-US" dirty="0"/>
          </a:p>
        </p:txBody>
      </p:sp>
      <p:sp>
        <p:nvSpPr>
          <p:cNvPr id="4" name="Slide Number Placeholder 3"/>
          <p:cNvSpPr>
            <a:spLocks noGrp="1"/>
          </p:cNvSpPr>
          <p:nvPr>
            <p:ph type="sldNum" sz="quarter" idx="5"/>
          </p:nvPr>
        </p:nvSpPr>
        <p:spPr/>
        <p:txBody>
          <a:bodyPr/>
          <a:lstStyle/>
          <a:p>
            <a:fld id="{645DA600-8F02-40C1-B0A8-C277168744BF}" type="slidenum">
              <a:rPr lang="en-US" smtClean="0"/>
              <a:t>13</a:t>
            </a:fld>
            <a:endParaRPr lang="en-US"/>
          </a:p>
        </p:txBody>
      </p:sp>
    </p:spTree>
    <p:extLst>
      <p:ext uri="{BB962C8B-B14F-4D97-AF65-F5344CB8AC3E}">
        <p14:creationId xmlns:p14="http://schemas.microsoft.com/office/powerpoint/2010/main" val="4428297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C4043"/>
                </a:solidFill>
                <a:effectLst/>
                <a:latin typeface="Roboto" panose="02000000000000000000" pitchFamily="2" charset="0"/>
              </a:rPr>
              <a:t>Consider being specific on the Corporate strategic objectives this supports</a:t>
            </a:r>
            <a:endParaRPr lang="en-US" dirty="0"/>
          </a:p>
        </p:txBody>
      </p:sp>
      <p:sp>
        <p:nvSpPr>
          <p:cNvPr id="4" name="Slide Number Placeholder 3"/>
          <p:cNvSpPr>
            <a:spLocks noGrp="1"/>
          </p:cNvSpPr>
          <p:nvPr>
            <p:ph type="sldNum" sz="quarter" idx="5"/>
          </p:nvPr>
        </p:nvSpPr>
        <p:spPr/>
        <p:txBody>
          <a:bodyPr/>
          <a:lstStyle/>
          <a:p>
            <a:fld id="{645DA600-8F02-40C1-B0A8-C277168744BF}" type="slidenum">
              <a:rPr lang="en-US" smtClean="0"/>
              <a:t>15</a:t>
            </a:fld>
            <a:endParaRPr lang="en-US"/>
          </a:p>
        </p:txBody>
      </p:sp>
    </p:spTree>
    <p:extLst>
      <p:ext uri="{BB962C8B-B14F-4D97-AF65-F5344CB8AC3E}">
        <p14:creationId xmlns:p14="http://schemas.microsoft.com/office/powerpoint/2010/main" val="688353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5DA600-8F02-40C1-B0A8-C277168744BF}" type="slidenum">
              <a:rPr lang="en-US" smtClean="0"/>
              <a:t>16</a:t>
            </a:fld>
            <a:endParaRPr lang="en-US"/>
          </a:p>
        </p:txBody>
      </p:sp>
    </p:spTree>
    <p:extLst>
      <p:ext uri="{BB962C8B-B14F-4D97-AF65-F5344CB8AC3E}">
        <p14:creationId xmlns:p14="http://schemas.microsoft.com/office/powerpoint/2010/main" val="42757803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D875E3CA-016D-424F-8266-22A3E0A9883F}" type="slidenum">
              <a:rPr lang="en-US" smtClean="0"/>
              <a:t>21</a:t>
            </a:fld>
            <a:endParaRPr lang="en-US"/>
          </a:p>
        </p:txBody>
      </p:sp>
    </p:spTree>
    <p:extLst>
      <p:ext uri="{BB962C8B-B14F-4D97-AF65-F5344CB8AC3E}">
        <p14:creationId xmlns:p14="http://schemas.microsoft.com/office/powerpoint/2010/main" val="3631624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C4043"/>
                </a:solidFill>
                <a:effectLst/>
                <a:latin typeface="Roboto" panose="020B0604020202020204" pitchFamily="2" charset="0"/>
              </a:rPr>
              <a:t>Differentiate between IVM methods and historical, incompatible species clearance practices of mowing, pruning and removals.</a:t>
            </a:r>
            <a:endParaRPr lang="en-US" dirty="0"/>
          </a:p>
        </p:txBody>
      </p:sp>
      <p:sp>
        <p:nvSpPr>
          <p:cNvPr id="4" name="Slide Number Placeholder 3"/>
          <p:cNvSpPr>
            <a:spLocks noGrp="1"/>
          </p:cNvSpPr>
          <p:nvPr>
            <p:ph type="sldNum" sz="quarter" idx="5"/>
          </p:nvPr>
        </p:nvSpPr>
        <p:spPr/>
        <p:txBody>
          <a:bodyPr/>
          <a:lstStyle/>
          <a:p>
            <a:fld id="{645DA600-8F02-40C1-B0A8-C277168744BF}" type="slidenum">
              <a:rPr lang="en-US" smtClean="0"/>
              <a:t>2</a:t>
            </a:fld>
            <a:endParaRPr lang="en-US"/>
          </a:p>
        </p:txBody>
      </p:sp>
    </p:spTree>
    <p:extLst>
      <p:ext uri="{BB962C8B-B14F-4D97-AF65-F5344CB8AC3E}">
        <p14:creationId xmlns:p14="http://schemas.microsoft.com/office/powerpoint/2010/main" val="1467496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5DA600-8F02-40C1-B0A8-C277168744BF}" type="slidenum">
              <a:rPr lang="en-US" smtClean="0"/>
              <a:t>3</a:t>
            </a:fld>
            <a:endParaRPr lang="en-US"/>
          </a:p>
        </p:txBody>
      </p:sp>
    </p:spTree>
    <p:extLst>
      <p:ext uri="{BB962C8B-B14F-4D97-AF65-F5344CB8AC3E}">
        <p14:creationId xmlns:p14="http://schemas.microsoft.com/office/powerpoint/2010/main" val="3897388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spcBef>
                <a:spcPts val="0"/>
              </a:spcBef>
            </a:pPr>
            <a:r>
              <a:rPr kumimoji="0" lang="en-US" sz="1200" b="1" i="0" u="none" strike="noStrike" kern="1200" cap="none" spc="0" normalizeH="0" baseline="0" noProof="0" dirty="0">
                <a:ln>
                  <a:noFill/>
                </a:ln>
                <a:solidFill>
                  <a:prstClr val="black"/>
                </a:solidFill>
                <a:effectLst/>
                <a:uLnTx/>
                <a:uFillTx/>
                <a:ea typeface="+mn-ea"/>
                <a:cs typeface="+mn-cs"/>
              </a:rPr>
              <a:t>Objectives: </a:t>
            </a:r>
            <a:r>
              <a:rPr kumimoji="0" lang="en-US" sz="1200" b="0" i="0" u="none" strike="noStrike" kern="1200" cap="none" spc="0" normalizeH="0" baseline="0" noProof="0" dirty="0">
                <a:ln>
                  <a:noFill/>
                </a:ln>
                <a:solidFill>
                  <a:prstClr val="black"/>
                </a:solidFill>
                <a:effectLst/>
                <a:uLnTx/>
                <a:uFillTx/>
                <a:ea typeface="+mn-ea"/>
                <a:cs typeface="+mn-cs"/>
              </a:rPr>
              <a:t>Objectives are clearly defined and often include high-level objectives as well as site specific objectives.  Objectives will vary from utility to utility and from one site to another.  The focus should be on environmentally-sound, cost-effective control of species that could conflict with facilities while promoting compatible, early successional, sustainable plant communities</a:t>
            </a:r>
          </a:p>
          <a:p>
            <a:pPr marL="0" indent="0">
              <a:lnSpc>
                <a:spcPct val="120000"/>
              </a:lnSpc>
              <a:spcBef>
                <a:spcPts val="0"/>
              </a:spcBef>
              <a:buNone/>
            </a:pPr>
            <a:endParaRPr kumimoji="0" lang="en-US" sz="1200" b="0" i="0" u="none" strike="noStrike" kern="1200" cap="none" spc="0" normalizeH="0" baseline="0" noProof="0" dirty="0">
              <a:ln>
                <a:noFill/>
              </a:ln>
              <a:solidFill>
                <a:prstClr val="black"/>
              </a:solidFill>
              <a:effectLst/>
              <a:uLnTx/>
              <a:uFillTx/>
              <a:ea typeface="+mn-ea"/>
              <a:cs typeface="+mn-cs"/>
            </a:endParaRPr>
          </a:p>
          <a:p>
            <a:pPr>
              <a:lnSpc>
                <a:spcPct val="120000"/>
              </a:lnSpc>
              <a:spcBef>
                <a:spcPts val="0"/>
              </a:spcBef>
            </a:pPr>
            <a:r>
              <a:rPr lang="en-US" sz="1200" b="1" baseline="0" dirty="0"/>
              <a:t>Evaluate Site: </a:t>
            </a:r>
            <a:r>
              <a:rPr lang="en-US" sz="1200" b="0" baseline="0" dirty="0"/>
              <a:t>Assess field conditions to plan work.  Collect data to establish site specific objectives, set budgets, determine resource requirements, and identify safety, environmental, and other factors.</a:t>
            </a:r>
          </a:p>
          <a:p>
            <a:pPr>
              <a:lnSpc>
                <a:spcPct val="120000"/>
              </a:lnSpc>
              <a:spcBef>
                <a:spcPts val="0"/>
              </a:spcBef>
            </a:pPr>
            <a:endParaRPr lang="en-US" sz="1200" b="0" baseline="0" dirty="0"/>
          </a:p>
          <a:p>
            <a:pPr>
              <a:lnSpc>
                <a:spcPct val="120000"/>
              </a:lnSpc>
              <a:spcBef>
                <a:spcPts val="0"/>
              </a:spcBef>
            </a:pPr>
            <a:r>
              <a:rPr lang="en-US" sz="1200" b="1" baseline="0" dirty="0"/>
              <a:t>Define Action Thresholds: </a:t>
            </a:r>
            <a:r>
              <a:rPr lang="en-US" sz="1200" b="0" baseline="0" dirty="0"/>
              <a:t>defining vegetation height, density, location, or condition that triggers specific vegetation control methods.  Action thresholds may vary between utility based on multiple factors such as growth rate, density, cycle of return, fire risk, and past control methods.</a:t>
            </a:r>
          </a:p>
          <a:p>
            <a:pPr>
              <a:lnSpc>
                <a:spcPct val="120000"/>
              </a:lnSpc>
              <a:spcBef>
                <a:spcPts val="0"/>
              </a:spcBef>
            </a:pPr>
            <a:endParaRPr lang="en-US" sz="1200" b="0" baseline="0" dirty="0"/>
          </a:p>
          <a:p>
            <a:pPr>
              <a:lnSpc>
                <a:spcPct val="120000"/>
              </a:lnSpc>
              <a:spcBef>
                <a:spcPts val="0"/>
              </a:spcBef>
            </a:pPr>
            <a:r>
              <a:rPr lang="en-US" sz="1200" b="1" baseline="0" dirty="0"/>
              <a:t>Evaluate and Select Control Methods: </a:t>
            </a:r>
            <a:r>
              <a:rPr lang="en-US" sz="1200" b="0" baseline="0" dirty="0"/>
              <a:t>based on the objectives, site evaluation, and action thresholds, the utility will determine the best control methods to be used at a particular site.  The most common control methods are a combination of chemical, biological, cultural, mechanical and/or manual treatments</a:t>
            </a:r>
          </a:p>
          <a:p>
            <a:pPr>
              <a:lnSpc>
                <a:spcPct val="120000"/>
              </a:lnSpc>
              <a:spcBef>
                <a:spcPts val="0"/>
              </a:spcBef>
            </a:pPr>
            <a:endParaRPr lang="en-US" sz="1200" b="0" baseline="0" dirty="0"/>
          </a:p>
          <a:p>
            <a:pPr>
              <a:lnSpc>
                <a:spcPct val="120000"/>
              </a:lnSpc>
              <a:spcBef>
                <a:spcPts val="0"/>
              </a:spcBef>
            </a:pPr>
            <a:r>
              <a:rPr lang="en-US" sz="1200" b="1" baseline="0" dirty="0"/>
              <a:t>Implement IVM: </a:t>
            </a:r>
            <a:r>
              <a:rPr lang="en-US" sz="1200" b="0" baseline="0" dirty="0"/>
              <a:t>Vegetation is treated using the control methods defined for each site</a:t>
            </a:r>
          </a:p>
          <a:p>
            <a:pPr>
              <a:lnSpc>
                <a:spcPct val="120000"/>
              </a:lnSpc>
              <a:spcBef>
                <a:spcPts val="0"/>
              </a:spcBef>
            </a:pPr>
            <a:endParaRPr lang="en-US" sz="1200" b="0" baseline="0" dirty="0"/>
          </a:p>
          <a:p>
            <a:pPr>
              <a:lnSpc>
                <a:spcPct val="120000"/>
              </a:lnSpc>
              <a:spcBef>
                <a:spcPts val="0"/>
              </a:spcBef>
            </a:pPr>
            <a:r>
              <a:rPr lang="en-US" sz="1200" b="1" baseline="0" dirty="0"/>
              <a:t>Monitor Treatment and Quality Assurance: </a:t>
            </a:r>
            <a:r>
              <a:rPr lang="en-US" sz="1200" b="0" baseline="0" dirty="0"/>
              <a:t>Effective IVM must have processes to evaluate results during and after work.  Systems should be in place to document and verify work was completed to expectations and achieved defined objectives.  This review can identify where additional work is needed opportunities for improvement and refine site specific objectives.</a:t>
            </a:r>
            <a:endParaRPr lang="en-US" sz="1200" b="1" dirty="0"/>
          </a:p>
          <a:p>
            <a:endParaRPr lang="en-US" dirty="0"/>
          </a:p>
        </p:txBody>
      </p:sp>
      <p:sp>
        <p:nvSpPr>
          <p:cNvPr id="4" name="Slide Number Placeholder 3"/>
          <p:cNvSpPr>
            <a:spLocks noGrp="1"/>
          </p:cNvSpPr>
          <p:nvPr>
            <p:ph type="sldNum" sz="quarter" idx="5"/>
          </p:nvPr>
        </p:nvSpPr>
        <p:spPr/>
        <p:txBody>
          <a:bodyPr/>
          <a:lstStyle/>
          <a:p>
            <a:fld id="{645DA600-8F02-40C1-B0A8-C277168744BF}" type="slidenum">
              <a:rPr lang="en-US" smtClean="0"/>
              <a:t>4</a:t>
            </a:fld>
            <a:endParaRPr lang="en-US"/>
          </a:p>
        </p:txBody>
      </p:sp>
    </p:spTree>
    <p:extLst>
      <p:ext uri="{BB962C8B-B14F-4D97-AF65-F5344CB8AC3E}">
        <p14:creationId xmlns:p14="http://schemas.microsoft.com/office/powerpoint/2010/main" val="1791506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IVM is the best-in-class ROW approach to Vegetation Management (VM); utilities have a fiduciary responsibility as most VM costs are passed through to consumers.</a:t>
            </a:r>
          </a:p>
        </p:txBody>
      </p:sp>
      <p:sp>
        <p:nvSpPr>
          <p:cNvPr id="4" name="Slide Number Placeholder 3"/>
          <p:cNvSpPr>
            <a:spLocks noGrp="1"/>
          </p:cNvSpPr>
          <p:nvPr>
            <p:ph type="sldNum" sz="quarter" idx="5"/>
          </p:nvPr>
        </p:nvSpPr>
        <p:spPr/>
        <p:txBody>
          <a:bodyPr/>
          <a:lstStyle/>
          <a:p>
            <a:fld id="{645DA600-8F02-40C1-B0A8-C277168744BF}" type="slidenum">
              <a:rPr lang="en-US" smtClean="0"/>
              <a:t>5</a:t>
            </a:fld>
            <a:endParaRPr lang="en-US"/>
          </a:p>
        </p:txBody>
      </p:sp>
    </p:spTree>
    <p:extLst>
      <p:ext uri="{BB962C8B-B14F-4D97-AF65-F5344CB8AC3E}">
        <p14:creationId xmlns:p14="http://schemas.microsoft.com/office/powerpoint/2010/main" val="766330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the best-in-class approach (IVM) also adheres to both social and governance impacts and can benefit community and social justice needs as well.</a:t>
            </a:r>
          </a:p>
        </p:txBody>
      </p:sp>
      <p:sp>
        <p:nvSpPr>
          <p:cNvPr id="4" name="Slide Number Placeholder 3"/>
          <p:cNvSpPr>
            <a:spLocks noGrp="1"/>
          </p:cNvSpPr>
          <p:nvPr>
            <p:ph type="sldNum" sz="quarter" idx="5"/>
          </p:nvPr>
        </p:nvSpPr>
        <p:spPr/>
        <p:txBody>
          <a:bodyPr/>
          <a:lstStyle/>
          <a:p>
            <a:fld id="{645DA600-8F02-40C1-B0A8-C277168744BF}" type="slidenum">
              <a:rPr lang="en-US" smtClean="0"/>
              <a:t>6</a:t>
            </a:fld>
            <a:endParaRPr lang="en-US"/>
          </a:p>
        </p:txBody>
      </p:sp>
    </p:spTree>
    <p:extLst>
      <p:ext uri="{BB962C8B-B14F-4D97-AF65-F5344CB8AC3E}">
        <p14:creationId xmlns:p14="http://schemas.microsoft.com/office/powerpoint/2010/main" val="562809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the best-in-class approach (IVM) also adheres to both social and governance impacts and can benefit community and social justice needs as well.</a:t>
            </a:r>
          </a:p>
        </p:txBody>
      </p:sp>
      <p:sp>
        <p:nvSpPr>
          <p:cNvPr id="4" name="Slide Number Placeholder 3"/>
          <p:cNvSpPr>
            <a:spLocks noGrp="1"/>
          </p:cNvSpPr>
          <p:nvPr>
            <p:ph type="sldNum" sz="quarter" idx="5"/>
          </p:nvPr>
        </p:nvSpPr>
        <p:spPr/>
        <p:txBody>
          <a:bodyPr/>
          <a:lstStyle/>
          <a:p>
            <a:fld id="{645DA600-8F02-40C1-B0A8-C277168744BF}" type="slidenum">
              <a:rPr lang="en-US" smtClean="0"/>
              <a:t>7</a:t>
            </a:fld>
            <a:endParaRPr lang="en-US"/>
          </a:p>
        </p:txBody>
      </p:sp>
    </p:spTree>
    <p:extLst>
      <p:ext uri="{BB962C8B-B14F-4D97-AF65-F5344CB8AC3E}">
        <p14:creationId xmlns:p14="http://schemas.microsoft.com/office/powerpoint/2010/main" val="2681507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C4043"/>
                </a:solidFill>
                <a:effectLst/>
                <a:latin typeface="Roboto" panose="02000000000000000000" pitchFamily="2" charset="0"/>
              </a:rPr>
              <a:t>This only differs from old school approach of a properly executed VM program in its application of more methods and expanded, more mature values/goals. </a:t>
            </a:r>
            <a:endParaRPr lang="en-US" dirty="0"/>
          </a:p>
        </p:txBody>
      </p:sp>
      <p:sp>
        <p:nvSpPr>
          <p:cNvPr id="4" name="Slide Number Placeholder 3"/>
          <p:cNvSpPr>
            <a:spLocks noGrp="1"/>
          </p:cNvSpPr>
          <p:nvPr>
            <p:ph type="sldNum" sz="quarter" idx="5"/>
          </p:nvPr>
        </p:nvSpPr>
        <p:spPr/>
        <p:txBody>
          <a:bodyPr/>
          <a:lstStyle/>
          <a:p>
            <a:fld id="{645DA600-8F02-40C1-B0A8-C277168744BF}" type="slidenum">
              <a:rPr lang="en-US" smtClean="0"/>
              <a:t>10</a:t>
            </a:fld>
            <a:endParaRPr lang="en-US"/>
          </a:p>
        </p:txBody>
      </p:sp>
    </p:spTree>
    <p:extLst>
      <p:ext uri="{BB962C8B-B14F-4D97-AF65-F5344CB8AC3E}">
        <p14:creationId xmlns:p14="http://schemas.microsoft.com/office/powerpoint/2010/main" val="14375664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5DA600-8F02-40C1-B0A8-C277168744BF}" type="slidenum">
              <a:rPr lang="en-US" smtClean="0"/>
              <a:t>11</a:t>
            </a:fld>
            <a:endParaRPr lang="en-US"/>
          </a:p>
        </p:txBody>
      </p:sp>
    </p:spTree>
    <p:extLst>
      <p:ext uri="{BB962C8B-B14F-4D97-AF65-F5344CB8AC3E}">
        <p14:creationId xmlns:p14="http://schemas.microsoft.com/office/powerpoint/2010/main" val="2698640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Click to edit Master title style</a:t>
            </a:r>
          </a:p>
        </p:txBody>
      </p:sp>
      <p:sp>
        <p:nvSpPr>
          <p:cNvPr id="3" name="Subtitle 2"/>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2"/>
          </p:nvPr>
        </p:nvSpPr>
        <p:spPr/>
        <p:txBody>
          <a:bodyPr/>
          <a:lstStyle/>
          <a:p>
            <a:fld id="{2D579D29-77FF-4065-A17D-8F43FE55DBCA}" type="datetimeFigureOut">
              <a:rPr lang="en-US" smtClean="0"/>
              <a:t>9/22/2021</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108360008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B640DAA1-DFA1-41F8-B821-2827EFF8B4E8}" type="datetimeFigureOut">
              <a:rPr lang="en-US" smtClean="0"/>
              <a:t>9/22/2021</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368098655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F4F8EE39-1DC7-41BE-B885-BF4CB522367A}" type="datetimeFigureOut">
              <a:rPr lang="en-US" smtClean="0"/>
              <a:t>9/22/2021</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19728762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2D026CD2-9498-4101-BAAC-1204B130CC26}" type="datetimeFigureOut">
              <a:rPr lang="en-US" smtClean="0"/>
              <a:t>9/22/2021</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8080690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a:t>Click to edit Master text styles</a:t>
            </a:r>
          </a:p>
        </p:txBody>
      </p:sp>
      <p:sp>
        <p:nvSpPr>
          <p:cNvPr id="4" name="Date Placeholder 3"/>
          <p:cNvSpPr>
            <a:spLocks noGrp="1"/>
          </p:cNvSpPr>
          <p:nvPr>
            <p:ph type="dt" sz="half" idx="2"/>
          </p:nvPr>
        </p:nvSpPr>
        <p:spPr/>
        <p:txBody>
          <a:bodyPr/>
          <a:lstStyle/>
          <a:p>
            <a:fld id="{ABF99BC1-FB66-45BD-91AE-BCB5341CC3A2}" type="datetimeFigureOut">
              <a:rPr lang="en-US" smtClean="0"/>
              <a:t>9/22/2021</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317221991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3"/>
          </p:nvPr>
        </p:nvSpPr>
        <p:spPr/>
        <p:txBody>
          <a:bodyPr/>
          <a:lstStyle/>
          <a:p>
            <a:fld id="{9681921E-48FB-4346-B96B-BA49EB1DEABB}" type="datetimeFigureOut">
              <a:rPr lang="en-US" smtClean="0"/>
              <a:t>9/22/2021</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61084513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text styles</a:t>
            </a:r>
          </a:p>
        </p:txBody>
      </p:sp>
      <p:sp>
        <p:nvSpPr>
          <p:cNvPr id="4" name="Content Placeholder 3"/>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text styles</a:t>
            </a:r>
          </a:p>
        </p:txBody>
      </p:sp>
      <p:sp>
        <p:nvSpPr>
          <p:cNvPr id="6" name="Content Placeholder 5"/>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5"/>
          </p:nvPr>
        </p:nvSpPr>
        <p:spPr/>
        <p:txBody>
          <a:bodyPr/>
          <a:lstStyle/>
          <a:p>
            <a:fld id="{2F664C4E-D07F-41E7-8026-97F35D7ECE0D}" type="datetimeFigureOut">
              <a:rPr lang="en-US" smtClean="0"/>
              <a:t>9/22/2021</a:t>
            </a:fld>
            <a:endParaRPr lang="en-US"/>
          </a:p>
        </p:txBody>
      </p:sp>
      <p:sp>
        <p:nvSpPr>
          <p:cNvPr id="8" name="Footer Placeholder 7"/>
          <p:cNvSpPr>
            <a:spLocks noGrp="1"/>
          </p:cNvSpPr>
          <p:nvPr>
            <p:ph type="ftr" sz="quarter" idx="6"/>
          </p:nvPr>
        </p:nvSpPr>
        <p:spPr/>
        <p:txBody>
          <a:bodyPr/>
          <a:lstStyle/>
          <a:p>
            <a:endParaRPr lang="en-US"/>
          </a:p>
        </p:txBody>
      </p:sp>
      <p:sp>
        <p:nvSpPr>
          <p:cNvPr id="9" name="Slide Number Placeholder 8"/>
          <p:cNvSpPr>
            <a:spLocks noGrp="1"/>
          </p:cNvSpPr>
          <p:nvPr>
            <p:ph type="sldNum" sz="quarter" idx="7"/>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219388457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
          </p:nvPr>
        </p:nvSpPr>
        <p:spPr/>
        <p:txBody>
          <a:bodyPr/>
          <a:lstStyle/>
          <a:p>
            <a:fld id="{25A34A20-F306-405D-A986-A5777AB68233}" type="datetimeFigureOut">
              <a:rPr lang="en-US" smtClean="0"/>
              <a:t>9/22/2021</a:t>
            </a:fld>
            <a:endParaRPr lang="en-US"/>
          </a:p>
        </p:txBody>
      </p:sp>
      <p:sp>
        <p:nvSpPr>
          <p:cNvPr id="4" name="Footer Placeholder 3"/>
          <p:cNvSpPr>
            <a:spLocks noGrp="1"/>
          </p:cNvSpPr>
          <p:nvPr>
            <p:ph type="ftr" sz="quarter" idx="2"/>
          </p:nvPr>
        </p:nvSpPr>
        <p:spPr/>
        <p:txBody>
          <a:bodyPr/>
          <a:lstStyle/>
          <a:p>
            <a:endParaRPr lang="en-US"/>
          </a:p>
        </p:txBody>
      </p:sp>
      <p:sp>
        <p:nvSpPr>
          <p:cNvPr id="5" name="Slide Number Placeholder 4"/>
          <p:cNvSpPr>
            <a:spLocks noGrp="1"/>
          </p:cNvSpPr>
          <p:nvPr>
            <p:ph type="sldNum" sz="quarter" idx="3"/>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215907576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p:nvPr>
        </p:nvSpPr>
        <p:spPr/>
        <p:txBody>
          <a:bodyPr/>
          <a:lstStyle/>
          <a:p>
            <a:fld id="{520A2A3B-5CBF-4A6C-820C-6BA43E67E11F}" type="datetimeFigureOut">
              <a:rPr lang="en-US" smtClean="0"/>
              <a:t>9/22/2021</a:t>
            </a:fld>
            <a:endParaRPr lang="en-US"/>
          </a:p>
        </p:txBody>
      </p:sp>
      <p:sp>
        <p:nvSpPr>
          <p:cNvPr id="3" name="Footer Placeholder 2"/>
          <p:cNvSpPr>
            <a:spLocks noGrp="1"/>
          </p:cNvSpPr>
          <p:nvPr>
            <p:ph type="ftr" sz="quarter" idx="1"/>
          </p:nvPr>
        </p:nvSpPr>
        <p:spPr/>
        <p:txBody>
          <a:bodyPr/>
          <a:lstStyle/>
          <a:p>
            <a:endParaRPr lang="en-US"/>
          </a:p>
        </p:txBody>
      </p:sp>
      <p:sp>
        <p:nvSpPr>
          <p:cNvPr id="4" name="Slide Number Placeholder 3"/>
          <p:cNvSpPr>
            <a:spLocks noGrp="1"/>
          </p:cNvSpPr>
          <p:nvPr>
            <p:ph type="sldNum" sz="quarter" idx="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411447983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a:t>Click to edit Master text styles</a:t>
            </a:r>
          </a:p>
        </p:txBody>
      </p:sp>
      <p:sp>
        <p:nvSpPr>
          <p:cNvPr id="5" name="Date Placeholder 4"/>
          <p:cNvSpPr>
            <a:spLocks noGrp="1"/>
          </p:cNvSpPr>
          <p:nvPr>
            <p:ph type="dt" sz="half" idx="3"/>
          </p:nvPr>
        </p:nvSpPr>
        <p:spPr/>
        <p:txBody>
          <a:bodyPr/>
          <a:lstStyle/>
          <a:p>
            <a:fld id="{46FEEDAD-7B59-433F-A401-E255B7732270}" type="datetimeFigureOut">
              <a:rPr lang="en-US" smtClean="0"/>
              <a:t>9/22/2021</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35370019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a:t>Click to edit Master text styles</a:t>
            </a:r>
          </a:p>
        </p:txBody>
      </p:sp>
      <p:sp>
        <p:nvSpPr>
          <p:cNvPr id="5" name="Date Placeholder 4"/>
          <p:cNvSpPr>
            <a:spLocks noGrp="1"/>
          </p:cNvSpPr>
          <p:nvPr>
            <p:ph type="dt" sz="half" idx="3"/>
          </p:nvPr>
        </p:nvSpPr>
        <p:spPr/>
        <p:txBody>
          <a:bodyPr/>
          <a:lstStyle/>
          <a:p>
            <a:fld id="{9B16F77A-10EC-4A65-885C-F410393D4F1C}" type="datetimeFigureOut">
              <a:rPr lang="en-US" smtClean="0"/>
              <a:t>9/22/2021</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407305689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9/22/2021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extLst>
      <p:ext uri="{BB962C8B-B14F-4D97-AF65-F5344CB8AC3E}">
        <p14:creationId xmlns:p14="http://schemas.microsoft.com/office/powerpoint/2010/main" val="42556062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protect-us.mimecast.com/s/nUJyCOY58MSoGkP3Freeda?domain=rightofway.erc.uic.edu" TargetMode="External"/><Relationship Id="rId7" Type="http://schemas.openxmlformats.org/officeDocument/2006/relationships/hyperlink" Target="https://treefund.org/archives/17902" TargetMode="External"/><Relationship Id="rId2" Type="http://schemas.openxmlformats.org/officeDocument/2006/relationships/hyperlink" Target="https://protect-us.mimecast.com/s/PCPgCNk50Lu1RpnohjwjX2?domain=rightofway.erc.uic.edu" TargetMode="External"/><Relationship Id="rId1" Type="http://schemas.openxmlformats.org/officeDocument/2006/relationships/slideLayout" Target="../slideLayouts/slideLayout2.xml"/><Relationship Id="rId6" Type="http://schemas.openxmlformats.org/officeDocument/2006/relationships/hyperlink" Target="https://protect-us.mimecast.com/s/rGcVCR651Ou8VXKNhQnyly?domain=rightofway.erc.uic.edu" TargetMode="External"/><Relationship Id="rId5" Type="http://schemas.openxmlformats.org/officeDocument/2006/relationships/hyperlink" Target="https://protect-us.mimecast.com/s/Wo11CQW57nfmxLD7hApxAL?domain=rightofway.erc.uic.edu" TargetMode="External"/><Relationship Id="rId4" Type="http://schemas.openxmlformats.org/officeDocument/2006/relationships/hyperlink" Target="https://protect-us.mimecast.com/s/JktYCPN5Q7IqlnDQh6uB9K?domain=rightofway.erc.uic.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rowstewardship.org/resource_pdfs/ivm_framework.pdf" TargetMode="External"/><Relationship Id="rId2" Type="http://schemas.openxmlformats.org/officeDocument/2006/relationships/hyperlink" Target="https://www.epa.gov/pesp/benefits-integrated-vegetation-management-ivm-rights-way#economic" TargetMode="External"/><Relationship Id="rId1" Type="http://schemas.openxmlformats.org/officeDocument/2006/relationships/slideLayout" Target="../slideLayouts/slideLayout2.xml"/><Relationship Id="rId5" Type="http://schemas.openxmlformats.org/officeDocument/2006/relationships/hyperlink" Target="http://rightofway.erc.uic.edu/wp-content/uploads/2018/05/5B1EPRI-Ecosystem-Services-Decision-Tree-1.pdf" TargetMode="External"/><Relationship Id="rId4" Type="http://schemas.openxmlformats.org/officeDocument/2006/relationships/hyperlink" Target="https://www.gotouaa.org/wp-content/uploads/2019/06/Final-Report-Cost-efficiency-of-IVM.pdf"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CBE12-9433-4E3D-BD88-4275801F311F}"/>
              </a:ext>
            </a:extLst>
          </p:cNvPr>
          <p:cNvSpPr>
            <a:spLocks noGrp="1"/>
          </p:cNvSpPr>
          <p:nvPr>
            <p:ph type="ctrTitle"/>
          </p:nvPr>
        </p:nvSpPr>
        <p:spPr>
          <a:xfrm>
            <a:off x="609600" y="1354538"/>
            <a:ext cx="10972800" cy="1143000"/>
          </a:xfrm>
        </p:spPr>
        <p:txBody>
          <a:bodyPr>
            <a:noAutofit/>
          </a:bodyPr>
          <a:lstStyle/>
          <a:p>
            <a:r>
              <a:rPr lang="en-US" sz="3600" b="1" dirty="0"/>
              <a:t>A Business Case for IVM</a:t>
            </a:r>
            <a:br>
              <a:rPr lang="en-US" sz="3600" b="1" dirty="0"/>
            </a:br>
            <a:r>
              <a:rPr lang="en-US" sz="3600" b="1" dirty="0"/>
              <a:t>in Electric and Other Utility Rights of Way</a:t>
            </a:r>
          </a:p>
        </p:txBody>
      </p:sp>
      <p:sp>
        <p:nvSpPr>
          <p:cNvPr id="3" name="Subtitle 2">
            <a:extLst>
              <a:ext uri="{FF2B5EF4-FFF2-40B4-BE49-F238E27FC236}">
                <a16:creationId xmlns:a16="http://schemas.microsoft.com/office/drawing/2014/main" id="{A524CCF4-2564-4916-B4C2-AC0E4797718C}"/>
              </a:ext>
            </a:extLst>
          </p:cNvPr>
          <p:cNvSpPr>
            <a:spLocks noGrp="1"/>
          </p:cNvSpPr>
          <p:nvPr>
            <p:ph type="subTitle" idx="1"/>
          </p:nvPr>
        </p:nvSpPr>
        <p:spPr>
          <a:xfrm>
            <a:off x="609600" y="3395193"/>
            <a:ext cx="10972800" cy="1930540"/>
          </a:xfrm>
        </p:spPr>
        <p:txBody>
          <a:bodyPr/>
          <a:lstStyle/>
          <a:p>
            <a:pPr algn="ctr" rtl="0">
              <a:spcBef>
                <a:spcPts val="0"/>
              </a:spcBef>
              <a:spcAft>
                <a:spcPts val="0"/>
              </a:spcAft>
            </a:pPr>
            <a:r>
              <a:rPr lang="en-US" sz="2800" b="0" i="0" u="none" strike="noStrike" dirty="0">
                <a:solidFill>
                  <a:srgbClr val="000000"/>
                </a:solidFill>
                <a:effectLst/>
                <a:latin typeface="Calibri" panose="020F0502020204030204" pitchFamily="34" charset="0"/>
              </a:rPr>
              <a:t>Integrated Vegetation Management </a:t>
            </a:r>
          </a:p>
          <a:p>
            <a:pPr algn="ctr" rtl="0">
              <a:spcBef>
                <a:spcPts val="0"/>
              </a:spcBef>
              <a:spcAft>
                <a:spcPts val="0"/>
              </a:spcAft>
            </a:pPr>
            <a:r>
              <a:rPr lang="en-US" sz="2800" b="0" i="0" u="none" strike="noStrike" dirty="0">
                <a:solidFill>
                  <a:srgbClr val="000000"/>
                </a:solidFill>
                <a:effectLst/>
                <a:latin typeface="Calibri" panose="020F0502020204030204" pitchFamily="34" charset="0"/>
              </a:rPr>
              <a:t>Reduces Risk </a:t>
            </a:r>
          </a:p>
          <a:p>
            <a:pPr algn="ctr" rtl="0">
              <a:spcBef>
                <a:spcPts val="0"/>
              </a:spcBef>
              <a:spcAft>
                <a:spcPts val="0"/>
              </a:spcAft>
            </a:pPr>
            <a:r>
              <a:rPr lang="en-US" sz="2800" b="0" i="0" u="none" strike="noStrike" dirty="0">
                <a:solidFill>
                  <a:srgbClr val="000000"/>
                </a:solidFill>
                <a:effectLst/>
                <a:latin typeface="Calibri" panose="020F0502020204030204" pitchFamily="34" charset="0"/>
              </a:rPr>
              <a:t>and </a:t>
            </a:r>
          </a:p>
          <a:p>
            <a:pPr algn="ctr" rtl="0">
              <a:spcBef>
                <a:spcPts val="0"/>
              </a:spcBef>
              <a:spcAft>
                <a:spcPts val="0"/>
              </a:spcAft>
            </a:pPr>
            <a:r>
              <a:rPr lang="en-US" sz="2800" b="0" i="0" u="none" strike="noStrike" dirty="0">
                <a:solidFill>
                  <a:srgbClr val="000000"/>
                </a:solidFill>
                <a:effectLst/>
                <a:latin typeface="Calibri" panose="020F0502020204030204" pitchFamily="34" charset="0"/>
              </a:rPr>
              <a:t>Increases Asset Value for Operators</a:t>
            </a:r>
            <a:endParaRPr lang="en-US" sz="2800" b="0" dirty="0">
              <a:effectLst/>
            </a:endParaRPr>
          </a:p>
          <a:p>
            <a:br>
              <a:rPr lang="en-US" dirty="0"/>
            </a:br>
            <a:endParaRPr lang="en-US" dirty="0"/>
          </a:p>
        </p:txBody>
      </p:sp>
    </p:spTree>
    <p:extLst>
      <p:ext uri="{BB962C8B-B14F-4D97-AF65-F5344CB8AC3E}">
        <p14:creationId xmlns:p14="http://schemas.microsoft.com/office/powerpoint/2010/main" val="405517737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A1253-4E57-4BB6-B06A-8CDA4D432FB8}"/>
              </a:ext>
            </a:extLst>
          </p:cNvPr>
          <p:cNvSpPr>
            <a:spLocks noGrp="1"/>
          </p:cNvSpPr>
          <p:nvPr>
            <p:ph type="title"/>
          </p:nvPr>
        </p:nvSpPr>
        <p:spPr/>
        <p:txBody>
          <a:bodyPr>
            <a:normAutofit/>
          </a:bodyPr>
          <a:lstStyle/>
          <a:p>
            <a:pPr algn="ctr"/>
            <a:r>
              <a:rPr lang="en-US" sz="3600" dirty="0"/>
              <a:t>Stakeholder Relations Benefits of IVM</a:t>
            </a:r>
          </a:p>
        </p:txBody>
      </p:sp>
      <p:sp>
        <p:nvSpPr>
          <p:cNvPr id="3" name="Content Placeholder 2">
            <a:extLst>
              <a:ext uri="{FF2B5EF4-FFF2-40B4-BE49-F238E27FC236}">
                <a16:creationId xmlns:a16="http://schemas.microsoft.com/office/drawing/2014/main" id="{B120757D-69ED-4CB8-84F4-76FC44656126}"/>
              </a:ext>
            </a:extLst>
          </p:cNvPr>
          <p:cNvSpPr>
            <a:spLocks noGrp="1"/>
          </p:cNvSpPr>
          <p:nvPr>
            <p:ph idx="1"/>
          </p:nvPr>
        </p:nvSpPr>
        <p:spPr>
          <a:xfrm>
            <a:off x="609600" y="1417639"/>
            <a:ext cx="10972800" cy="4377372"/>
          </a:xfrm>
        </p:spPr>
        <p:txBody>
          <a:bodyPr>
            <a:normAutofit fontScale="25000" lnSpcReduction="20000"/>
          </a:bodyPr>
          <a:lstStyle/>
          <a:p>
            <a:r>
              <a:rPr lang="en-US" sz="11200" dirty="0"/>
              <a:t>IVM creates a positive story and improves relationships with stakeholders, investors, employees and customers:</a:t>
            </a:r>
          </a:p>
          <a:p>
            <a:pPr lvl="1">
              <a:lnSpc>
                <a:spcPct val="120000"/>
              </a:lnSpc>
              <a:spcBef>
                <a:spcPts val="0"/>
              </a:spcBef>
            </a:pPr>
            <a:r>
              <a:rPr lang="en-US" sz="9600" dirty="0"/>
              <a:t>Improves public relations and contribute to public acceptance or buy-in for projects </a:t>
            </a:r>
          </a:p>
          <a:p>
            <a:pPr lvl="1">
              <a:lnSpc>
                <a:spcPct val="120000"/>
              </a:lnSpc>
              <a:spcBef>
                <a:spcPts val="0"/>
              </a:spcBef>
            </a:pPr>
            <a:r>
              <a:rPr lang="en-US" sz="9600" dirty="0"/>
              <a:t>Public approval of new ROWs helps facilitate regulatory approvals</a:t>
            </a:r>
          </a:p>
          <a:p>
            <a:pPr lvl="1">
              <a:lnSpc>
                <a:spcPct val="120000"/>
              </a:lnSpc>
              <a:spcBef>
                <a:spcPts val="0"/>
              </a:spcBef>
            </a:pPr>
            <a:r>
              <a:rPr lang="en-US" sz="9600" dirty="0"/>
              <a:t>Customers benefit from lower costs and improved system reliability</a:t>
            </a:r>
          </a:p>
          <a:p>
            <a:pPr lvl="1">
              <a:lnSpc>
                <a:spcPct val="120000"/>
              </a:lnSpc>
              <a:spcBef>
                <a:spcPts val="0"/>
              </a:spcBef>
            </a:pPr>
            <a:r>
              <a:rPr lang="en-US" sz="9600" dirty="0"/>
              <a:t>Increases engagement with community and neighboring landowners</a:t>
            </a:r>
          </a:p>
          <a:p>
            <a:pPr lvl="1">
              <a:lnSpc>
                <a:spcPct val="120000"/>
              </a:lnSpc>
              <a:spcBef>
                <a:spcPts val="0"/>
              </a:spcBef>
            </a:pPr>
            <a:r>
              <a:rPr lang="en-US" sz="9600" dirty="0"/>
              <a:t>Provides opportunities to partner with civic &amp; community groups</a:t>
            </a:r>
          </a:p>
          <a:p>
            <a:pPr lvl="1">
              <a:lnSpc>
                <a:spcPct val="120000"/>
              </a:lnSpc>
              <a:spcBef>
                <a:spcPts val="0"/>
              </a:spcBef>
            </a:pPr>
            <a:r>
              <a:rPr lang="en-US" sz="9600" dirty="0"/>
              <a:t>Creates green spaces in urban community; social and environmental justice concerns</a:t>
            </a:r>
          </a:p>
          <a:p>
            <a:pPr lvl="1">
              <a:lnSpc>
                <a:spcPct val="120000"/>
              </a:lnSpc>
              <a:spcBef>
                <a:spcPts val="0"/>
              </a:spcBef>
            </a:pPr>
            <a:r>
              <a:rPr lang="en-US" sz="9600" dirty="0"/>
              <a:t>Reduces wildfire risk through fuel load management and creation of firebreaks</a:t>
            </a:r>
          </a:p>
          <a:p>
            <a:pPr lvl="1">
              <a:lnSpc>
                <a:spcPct val="170000"/>
              </a:lnSpc>
              <a:spcBef>
                <a:spcPts val="0"/>
              </a:spcBef>
            </a:pPr>
            <a:endParaRPr lang="en-US" sz="9600" dirty="0"/>
          </a:p>
          <a:p>
            <a:endParaRPr lang="en-US" dirty="0"/>
          </a:p>
          <a:p>
            <a:endParaRPr lang="en-US" dirty="0"/>
          </a:p>
        </p:txBody>
      </p:sp>
    </p:spTree>
    <p:extLst>
      <p:ext uri="{BB962C8B-B14F-4D97-AF65-F5344CB8AC3E}">
        <p14:creationId xmlns:p14="http://schemas.microsoft.com/office/powerpoint/2010/main" val="364751274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A1253-4E57-4BB6-B06A-8CDA4D432FB8}"/>
              </a:ext>
            </a:extLst>
          </p:cNvPr>
          <p:cNvSpPr>
            <a:spLocks noGrp="1"/>
          </p:cNvSpPr>
          <p:nvPr>
            <p:ph type="title"/>
          </p:nvPr>
        </p:nvSpPr>
        <p:spPr/>
        <p:txBody>
          <a:bodyPr>
            <a:normAutofit/>
          </a:bodyPr>
          <a:lstStyle/>
          <a:p>
            <a:pPr algn="ctr"/>
            <a:r>
              <a:rPr lang="en-US" sz="3600" dirty="0"/>
              <a:t>Employee Engagement Benefits of IVM</a:t>
            </a:r>
          </a:p>
        </p:txBody>
      </p:sp>
      <p:sp>
        <p:nvSpPr>
          <p:cNvPr id="3" name="Content Placeholder 2">
            <a:extLst>
              <a:ext uri="{FF2B5EF4-FFF2-40B4-BE49-F238E27FC236}">
                <a16:creationId xmlns:a16="http://schemas.microsoft.com/office/drawing/2014/main" id="{B120757D-69ED-4CB8-84F4-76FC44656126}"/>
              </a:ext>
            </a:extLst>
          </p:cNvPr>
          <p:cNvSpPr>
            <a:spLocks noGrp="1"/>
          </p:cNvSpPr>
          <p:nvPr>
            <p:ph idx="1"/>
          </p:nvPr>
        </p:nvSpPr>
        <p:spPr>
          <a:xfrm>
            <a:off x="609600" y="1537399"/>
            <a:ext cx="10972800" cy="3400362"/>
          </a:xfrm>
        </p:spPr>
        <p:txBody>
          <a:bodyPr>
            <a:normAutofit fontScale="25000" lnSpcReduction="20000"/>
          </a:bodyPr>
          <a:lstStyle/>
          <a:p>
            <a:r>
              <a:rPr lang="en-US" sz="11200" dirty="0"/>
              <a:t>IVM engages employees in creating value for the organization and society because it:</a:t>
            </a:r>
          </a:p>
          <a:p>
            <a:pPr lvl="1">
              <a:lnSpc>
                <a:spcPct val="120000"/>
              </a:lnSpc>
              <a:spcBef>
                <a:spcPts val="0"/>
              </a:spcBef>
            </a:pPr>
            <a:r>
              <a:rPr lang="en-US" sz="9600" dirty="0"/>
              <a:t>Requires employees obtain and provide greater levels of expertise</a:t>
            </a:r>
          </a:p>
          <a:p>
            <a:pPr lvl="1">
              <a:lnSpc>
                <a:spcPct val="120000"/>
              </a:lnSpc>
              <a:spcBef>
                <a:spcPts val="0"/>
              </a:spcBef>
            </a:pPr>
            <a:r>
              <a:rPr lang="en-US" sz="9600" dirty="0"/>
              <a:t>Involves employees in developing and maintaining long term solutions with a broad range of benefits</a:t>
            </a:r>
          </a:p>
          <a:p>
            <a:pPr lvl="1">
              <a:lnSpc>
                <a:spcPct val="120000"/>
              </a:lnSpc>
              <a:spcBef>
                <a:spcPts val="0"/>
              </a:spcBef>
            </a:pPr>
            <a:r>
              <a:rPr lang="en-US" sz="9600" dirty="0"/>
              <a:t>Employees play an active role in contributing to larger ESG/corporate goal</a:t>
            </a:r>
          </a:p>
          <a:p>
            <a:pPr lvl="1">
              <a:lnSpc>
                <a:spcPct val="120000"/>
              </a:lnSpc>
              <a:spcBef>
                <a:spcPts val="0"/>
              </a:spcBef>
            </a:pPr>
            <a:r>
              <a:rPr lang="en-US" sz="9600" dirty="0"/>
              <a:t>Engages employees, partners, and others in conservation</a:t>
            </a:r>
          </a:p>
          <a:p>
            <a:pPr lvl="1">
              <a:lnSpc>
                <a:spcPct val="120000"/>
              </a:lnSpc>
              <a:spcBef>
                <a:spcPts val="0"/>
              </a:spcBef>
            </a:pPr>
            <a:r>
              <a:rPr lang="en-US" sz="9600" dirty="0"/>
              <a:t>Provides opportunities to be involved with civic &amp; community groups on positive outcomes</a:t>
            </a:r>
          </a:p>
          <a:p>
            <a:pPr lvl="1">
              <a:lnSpc>
                <a:spcPct val="170000"/>
              </a:lnSpc>
              <a:spcBef>
                <a:spcPts val="0"/>
              </a:spcBef>
            </a:pPr>
            <a:endParaRPr lang="en-US" sz="9600" dirty="0"/>
          </a:p>
          <a:p>
            <a:endParaRPr lang="en-US" dirty="0"/>
          </a:p>
          <a:p>
            <a:endParaRPr lang="en-US" dirty="0"/>
          </a:p>
        </p:txBody>
      </p:sp>
    </p:spTree>
    <p:extLst>
      <p:ext uri="{BB962C8B-B14F-4D97-AF65-F5344CB8AC3E}">
        <p14:creationId xmlns:p14="http://schemas.microsoft.com/office/powerpoint/2010/main" val="130131947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3B0F9-CD8F-42AC-BAB2-A9702FED5AEB}"/>
              </a:ext>
            </a:extLst>
          </p:cNvPr>
          <p:cNvSpPr>
            <a:spLocks noGrp="1"/>
          </p:cNvSpPr>
          <p:nvPr>
            <p:ph type="title"/>
          </p:nvPr>
        </p:nvSpPr>
        <p:spPr/>
        <p:txBody>
          <a:bodyPr>
            <a:normAutofit/>
          </a:bodyPr>
          <a:lstStyle/>
          <a:p>
            <a:pPr algn="ctr"/>
            <a:r>
              <a:rPr lang="en-US" sz="3600" dirty="0"/>
              <a:t>How to Realize the Benefits of IVM</a:t>
            </a:r>
          </a:p>
        </p:txBody>
      </p:sp>
      <p:sp>
        <p:nvSpPr>
          <p:cNvPr id="3" name="Content Placeholder 2">
            <a:extLst>
              <a:ext uri="{FF2B5EF4-FFF2-40B4-BE49-F238E27FC236}">
                <a16:creationId xmlns:a16="http://schemas.microsoft.com/office/drawing/2014/main" id="{681F4AC4-EAF5-4413-9D19-9D6C5DB01661}"/>
              </a:ext>
            </a:extLst>
          </p:cNvPr>
          <p:cNvSpPr>
            <a:spLocks noGrp="1"/>
          </p:cNvSpPr>
          <p:nvPr>
            <p:ph idx="1"/>
          </p:nvPr>
        </p:nvSpPr>
        <p:spPr>
          <a:xfrm>
            <a:off x="609600" y="1417638"/>
            <a:ext cx="10972800" cy="4525963"/>
          </a:xfrm>
        </p:spPr>
        <p:txBody>
          <a:bodyPr>
            <a:normAutofit/>
          </a:bodyPr>
          <a:lstStyle/>
          <a:p>
            <a:r>
              <a:rPr lang="en-US" sz="2800" dirty="0"/>
              <a:t>Executive buy-in and support</a:t>
            </a:r>
          </a:p>
          <a:p>
            <a:r>
              <a:rPr lang="en-US" sz="2800" dirty="0"/>
              <a:t>Regulatory support and approval</a:t>
            </a:r>
          </a:p>
          <a:p>
            <a:r>
              <a:rPr lang="en-US" sz="2800" dirty="0"/>
              <a:t>Change in Funding Considerations</a:t>
            </a:r>
          </a:p>
          <a:p>
            <a:r>
              <a:rPr lang="en-US" sz="2800" dirty="0"/>
              <a:t>Modify/update specification and program documentation</a:t>
            </a:r>
          </a:p>
          <a:p>
            <a:r>
              <a:rPr lang="en-US" sz="2800" dirty="0"/>
              <a:t>Re-train and re-orient the workforce</a:t>
            </a:r>
          </a:p>
          <a:p>
            <a:pPr lvl="1"/>
            <a:r>
              <a:rPr lang="en-US" dirty="0"/>
              <a:t>In house staffing</a:t>
            </a:r>
          </a:p>
          <a:p>
            <a:pPr lvl="1"/>
            <a:r>
              <a:rPr lang="en-US" dirty="0"/>
              <a:t>Contractors</a:t>
            </a:r>
          </a:p>
        </p:txBody>
      </p:sp>
    </p:spTree>
    <p:extLst>
      <p:ext uri="{BB962C8B-B14F-4D97-AF65-F5344CB8AC3E}">
        <p14:creationId xmlns:p14="http://schemas.microsoft.com/office/powerpoint/2010/main" val="160257373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3B0F9-CD8F-42AC-BAB2-A9702FED5AEB}"/>
              </a:ext>
            </a:extLst>
          </p:cNvPr>
          <p:cNvSpPr>
            <a:spLocks noGrp="1"/>
          </p:cNvSpPr>
          <p:nvPr>
            <p:ph type="title"/>
          </p:nvPr>
        </p:nvSpPr>
        <p:spPr/>
        <p:txBody>
          <a:bodyPr>
            <a:normAutofit/>
          </a:bodyPr>
          <a:lstStyle/>
          <a:p>
            <a:pPr algn="ctr"/>
            <a:r>
              <a:rPr lang="en-US" sz="3600" dirty="0"/>
              <a:t>Executive Buy-In and Support</a:t>
            </a:r>
          </a:p>
        </p:txBody>
      </p:sp>
      <p:sp>
        <p:nvSpPr>
          <p:cNvPr id="3" name="Content Placeholder 2">
            <a:extLst>
              <a:ext uri="{FF2B5EF4-FFF2-40B4-BE49-F238E27FC236}">
                <a16:creationId xmlns:a16="http://schemas.microsoft.com/office/drawing/2014/main" id="{681F4AC4-EAF5-4413-9D19-9D6C5DB01661}"/>
              </a:ext>
            </a:extLst>
          </p:cNvPr>
          <p:cNvSpPr>
            <a:spLocks noGrp="1"/>
          </p:cNvSpPr>
          <p:nvPr>
            <p:ph idx="1"/>
          </p:nvPr>
        </p:nvSpPr>
        <p:spPr>
          <a:xfrm>
            <a:off x="609600" y="1600201"/>
            <a:ext cx="10972800" cy="3714749"/>
          </a:xfrm>
        </p:spPr>
        <p:txBody>
          <a:bodyPr>
            <a:normAutofit lnSpcReduction="10000"/>
          </a:bodyPr>
          <a:lstStyle/>
          <a:p>
            <a:r>
              <a:rPr lang="en-US" sz="2800" dirty="0"/>
              <a:t>IVM is the least costly and most beneficial ROW vegetation management strategy </a:t>
            </a:r>
          </a:p>
          <a:p>
            <a:r>
              <a:rPr lang="en-US" sz="2800" dirty="0"/>
              <a:t>Integrated approach projected savings 48% over 15-20 years (John Goodfellow 2018 The Cost Efficiency of IVM )</a:t>
            </a:r>
          </a:p>
          <a:p>
            <a:r>
              <a:rPr lang="en-US" sz="2800" dirty="0"/>
              <a:t>Reduction in management inputs, direct and indirect costs</a:t>
            </a:r>
          </a:p>
          <a:p>
            <a:r>
              <a:rPr lang="en-US" sz="2800" dirty="0"/>
              <a:t>Lower risk of vegetation encroachment between IVM treatments</a:t>
            </a:r>
          </a:p>
          <a:p>
            <a:r>
              <a:rPr lang="en-US" sz="2800" dirty="0"/>
              <a:t>Achieve objectives of safety, reliability, regulatory compliance, environmental benefits, business and investor performance</a:t>
            </a:r>
          </a:p>
          <a:p>
            <a:endParaRPr lang="en-US" dirty="0"/>
          </a:p>
          <a:p>
            <a:endParaRPr lang="en-US" dirty="0"/>
          </a:p>
          <a:p>
            <a:pPr lvl="1"/>
            <a:endParaRPr lang="en-US" dirty="0"/>
          </a:p>
          <a:p>
            <a:endParaRPr lang="en-US" dirty="0"/>
          </a:p>
        </p:txBody>
      </p:sp>
    </p:spTree>
    <p:extLst>
      <p:ext uri="{BB962C8B-B14F-4D97-AF65-F5344CB8AC3E}">
        <p14:creationId xmlns:p14="http://schemas.microsoft.com/office/powerpoint/2010/main" val="241050256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3B0F9-CD8F-42AC-BAB2-A9702FED5AEB}"/>
              </a:ext>
            </a:extLst>
          </p:cNvPr>
          <p:cNvSpPr>
            <a:spLocks noGrp="1"/>
          </p:cNvSpPr>
          <p:nvPr>
            <p:ph type="title"/>
          </p:nvPr>
        </p:nvSpPr>
        <p:spPr/>
        <p:txBody>
          <a:bodyPr>
            <a:normAutofit/>
          </a:bodyPr>
          <a:lstStyle/>
          <a:p>
            <a:pPr algn="ctr"/>
            <a:r>
              <a:rPr lang="en-US" sz="3600" dirty="0"/>
              <a:t>Regulatory Support and Approval</a:t>
            </a:r>
          </a:p>
        </p:txBody>
      </p:sp>
      <p:sp>
        <p:nvSpPr>
          <p:cNvPr id="3" name="Content Placeholder 2">
            <a:extLst>
              <a:ext uri="{FF2B5EF4-FFF2-40B4-BE49-F238E27FC236}">
                <a16:creationId xmlns:a16="http://schemas.microsoft.com/office/drawing/2014/main" id="{681F4AC4-EAF5-4413-9D19-9D6C5DB01661}"/>
              </a:ext>
            </a:extLst>
          </p:cNvPr>
          <p:cNvSpPr>
            <a:spLocks noGrp="1"/>
          </p:cNvSpPr>
          <p:nvPr>
            <p:ph idx="1"/>
          </p:nvPr>
        </p:nvSpPr>
        <p:spPr/>
        <p:txBody>
          <a:bodyPr>
            <a:normAutofit lnSpcReduction="10000"/>
          </a:bodyPr>
          <a:lstStyle/>
          <a:p>
            <a:r>
              <a:rPr lang="en-US" sz="2800" dirty="0"/>
              <a:t>Update required regulatory filings with program plans</a:t>
            </a:r>
          </a:p>
          <a:p>
            <a:r>
              <a:rPr lang="en-US" sz="2800" dirty="0"/>
              <a:t>Explore rate recovery mechanisms</a:t>
            </a:r>
          </a:p>
          <a:p>
            <a:pPr lvl="1"/>
            <a:r>
              <a:rPr lang="en-US" sz="2400" dirty="0"/>
              <a:t>Improved reliability</a:t>
            </a:r>
          </a:p>
          <a:p>
            <a:pPr lvl="1"/>
            <a:r>
              <a:rPr lang="en-US" sz="2400" dirty="0"/>
              <a:t>Sustainability enhancements</a:t>
            </a:r>
          </a:p>
          <a:p>
            <a:r>
              <a:rPr lang="en-US" sz="2800" dirty="0"/>
              <a:t>Educate regulators on benefits of IVM to gain support</a:t>
            </a:r>
          </a:p>
          <a:p>
            <a:pPr lvl="1"/>
            <a:r>
              <a:rPr lang="en-US" sz="2400" dirty="0"/>
              <a:t>Biodiversity</a:t>
            </a:r>
          </a:p>
          <a:p>
            <a:pPr lvl="1"/>
            <a:r>
              <a:rPr lang="en-US" sz="2400" dirty="0"/>
              <a:t>Environmental stewardship</a:t>
            </a:r>
          </a:p>
          <a:p>
            <a:pPr lvl="1"/>
            <a:r>
              <a:rPr lang="en-US" sz="2400" dirty="0"/>
              <a:t>Improved business efficiencies</a:t>
            </a:r>
          </a:p>
          <a:p>
            <a:pPr lvl="1"/>
            <a:r>
              <a:rPr lang="en-US" sz="2400" dirty="0"/>
              <a:t>Social and governance impacts</a:t>
            </a:r>
          </a:p>
          <a:p>
            <a:endParaRPr lang="en-US" dirty="0"/>
          </a:p>
          <a:p>
            <a:endParaRPr lang="en-US" dirty="0"/>
          </a:p>
        </p:txBody>
      </p:sp>
    </p:spTree>
    <p:extLst>
      <p:ext uri="{BB962C8B-B14F-4D97-AF65-F5344CB8AC3E}">
        <p14:creationId xmlns:p14="http://schemas.microsoft.com/office/powerpoint/2010/main" val="132010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3B0F9-CD8F-42AC-BAB2-A9702FED5AEB}"/>
              </a:ext>
            </a:extLst>
          </p:cNvPr>
          <p:cNvSpPr>
            <a:spLocks noGrp="1"/>
          </p:cNvSpPr>
          <p:nvPr>
            <p:ph type="title"/>
          </p:nvPr>
        </p:nvSpPr>
        <p:spPr/>
        <p:txBody>
          <a:bodyPr>
            <a:normAutofit/>
          </a:bodyPr>
          <a:lstStyle/>
          <a:p>
            <a:pPr algn="ctr"/>
            <a:r>
              <a:rPr lang="en-US" sz="3600" dirty="0"/>
              <a:t>Funding Considerations</a:t>
            </a:r>
          </a:p>
        </p:txBody>
      </p:sp>
      <p:sp>
        <p:nvSpPr>
          <p:cNvPr id="3" name="Content Placeholder 2">
            <a:extLst>
              <a:ext uri="{FF2B5EF4-FFF2-40B4-BE49-F238E27FC236}">
                <a16:creationId xmlns:a16="http://schemas.microsoft.com/office/drawing/2014/main" id="{681F4AC4-EAF5-4413-9D19-9D6C5DB01661}"/>
              </a:ext>
            </a:extLst>
          </p:cNvPr>
          <p:cNvSpPr>
            <a:spLocks noGrp="1"/>
          </p:cNvSpPr>
          <p:nvPr>
            <p:ph idx="1"/>
          </p:nvPr>
        </p:nvSpPr>
        <p:spPr>
          <a:xfrm>
            <a:off x="609600" y="1600202"/>
            <a:ext cx="10972800" cy="3566158"/>
          </a:xfrm>
        </p:spPr>
        <p:txBody>
          <a:bodyPr>
            <a:noAutofit/>
          </a:bodyPr>
          <a:lstStyle/>
          <a:p>
            <a:pPr marL="0" indent="0">
              <a:buNone/>
            </a:pPr>
            <a:r>
              <a:rPr lang="en-US" sz="2800" dirty="0"/>
              <a:t>Successfully implemented, IVM changes the approach to managing the right of way from risk management to asset management. </a:t>
            </a:r>
          </a:p>
          <a:p>
            <a:r>
              <a:rPr lang="en-US" sz="2400" dirty="0"/>
              <a:t>It typically requires an up front, capital investment</a:t>
            </a:r>
          </a:p>
          <a:p>
            <a:r>
              <a:rPr lang="en-US" sz="2400" dirty="0"/>
              <a:t>Net present value (NPV) and net present costs (NPC) calculations show positive results</a:t>
            </a:r>
          </a:p>
          <a:p>
            <a:r>
              <a:rPr lang="en-US" sz="2400" dirty="0"/>
              <a:t>Once initiated, the process must be continued in order to maximize the benefits, however costs will decrease over time</a:t>
            </a:r>
          </a:p>
          <a:p>
            <a:r>
              <a:rPr lang="en-US" sz="2400" dirty="0"/>
              <a:t>Aligns with and promotes Corporate strategic objectives</a:t>
            </a:r>
          </a:p>
        </p:txBody>
      </p:sp>
    </p:spTree>
    <p:extLst>
      <p:ext uri="{BB962C8B-B14F-4D97-AF65-F5344CB8AC3E}">
        <p14:creationId xmlns:p14="http://schemas.microsoft.com/office/powerpoint/2010/main" val="367276761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3B0F9-CD8F-42AC-BAB2-A9702FED5AEB}"/>
              </a:ext>
            </a:extLst>
          </p:cNvPr>
          <p:cNvSpPr>
            <a:spLocks noGrp="1"/>
          </p:cNvSpPr>
          <p:nvPr>
            <p:ph type="title"/>
          </p:nvPr>
        </p:nvSpPr>
        <p:spPr/>
        <p:txBody>
          <a:bodyPr>
            <a:normAutofit/>
          </a:bodyPr>
          <a:lstStyle/>
          <a:p>
            <a:pPr algn="ctr"/>
            <a:r>
              <a:rPr lang="en-US" sz="3600" dirty="0"/>
              <a:t>Program Documentation</a:t>
            </a:r>
          </a:p>
        </p:txBody>
      </p:sp>
      <p:sp>
        <p:nvSpPr>
          <p:cNvPr id="3" name="Content Placeholder 2">
            <a:extLst>
              <a:ext uri="{FF2B5EF4-FFF2-40B4-BE49-F238E27FC236}">
                <a16:creationId xmlns:a16="http://schemas.microsoft.com/office/drawing/2014/main" id="{681F4AC4-EAF5-4413-9D19-9D6C5DB01661}"/>
              </a:ext>
            </a:extLst>
          </p:cNvPr>
          <p:cNvSpPr>
            <a:spLocks noGrp="1"/>
          </p:cNvSpPr>
          <p:nvPr>
            <p:ph idx="1"/>
          </p:nvPr>
        </p:nvSpPr>
        <p:spPr>
          <a:xfrm>
            <a:off x="609600" y="1600201"/>
            <a:ext cx="10972800" cy="3177539"/>
          </a:xfrm>
        </p:spPr>
        <p:txBody>
          <a:bodyPr>
            <a:normAutofit fontScale="92500" lnSpcReduction="20000"/>
          </a:bodyPr>
          <a:lstStyle/>
          <a:p>
            <a:r>
              <a:rPr lang="en-US" sz="3000" dirty="0"/>
              <a:t>Incorporate IVM processes and implementation plan in contractor specification and program documentation</a:t>
            </a:r>
          </a:p>
          <a:p>
            <a:r>
              <a:rPr lang="en-US" sz="3000" dirty="0"/>
              <a:t>Review contracts and contractor specifications incorporate IVM and compatible species management standards, metrics, and incentives</a:t>
            </a:r>
          </a:p>
          <a:p>
            <a:r>
              <a:rPr lang="en-US" sz="3000" dirty="0"/>
              <a:t>Develop &amp; incorporate elements of a long-term vegetation management plan</a:t>
            </a:r>
          </a:p>
          <a:p>
            <a:r>
              <a:rPr lang="en-US" sz="3000" dirty="0"/>
              <a:t>Develop IVM and compatible species training materials for Utility Vegetation Management Specialists, Work Planners &amp; Contractors </a:t>
            </a:r>
          </a:p>
          <a:p>
            <a:endParaRPr lang="en-US" dirty="0"/>
          </a:p>
          <a:p>
            <a:endParaRPr lang="en-US" dirty="0"/>
          </a:p>
        </p:txBody>
      </p:sp>
    </p:spTree>
    <p:extLst>
      <p:ext uri="{BB962C8B-B14F-4D97-AF65-F5344CB8AC3E}">
        <p14:creationId xmlns:p14="http://schemas.microsoft.com/office/powerpoint/2010/main" val="6606244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3B0F9-CD8F-42AC-BAB2-A9702FED5AEB}"/>
              </a:ext>
            </a:extLst>
          </p:cNvPr>
          <p:cNvSpPr>
            <a:spLocks noGrp="1"/>
          </p:cNvSpPr>
          <p:nvPr>
            <p:ph type="title"/>
          </p:nvPr>
        </p:nvSpPr>
        <p:spPr/>
        <p:txBody>
          <a:bodyPr>
            <a:normAutofit/>
          </a:bodyPr>
          <a:lstStyle/>
          <a:p>
            <a:pPr algn="ctr"/>
            <a:r>
              <a:rPr lang="en-US" sz="3600" dirty="0"/>
              <a:t>Workforce Considerations</a:t>
            </a:r>
          </a:p>
        </p:txBody>
      </p:sp>
      <p:sp>
        <p:nvSpPr>
          <p:cNvPr id="3" name="Content Placeholder 2">
            <a:extLst>
              <a:ext uri="{FF2B5EF4-FFF2-40B4-BE49-F238E27FC236}">
                <a16:creationId xmlns:a16="http://schemas.microsoft.com/office/drawing/2014/main" id="{681F4AC4-EAF5-4413-9D19-9D6C5DB01661}"/>
              </a:ext>
            </a:extLst>
          </p:cNvPr>
          <p:cNvSpPr>
            <a:spLocks noGrp="1"/>
          </p:cNvSpPr>
          <p:nvPr>
            <p:ph idx="1"/>
          </p:nvPr>
        </p:nvSpPr>
        <p:spPr>
          <a:xfrm>
            <a:off x="609600" y="1600201"/>
            <a:ext cx="10972800" cy="4770454"/>
          </a:xfrm>
        </p:spPr>
        <p:txBody>
          <a:bodyPr>
            <a:normAutofit fontScale="92500" lnSpcReduction="20000"/>
          </a:bodyPr>
          <a:lstStyle/>
          <a:p>
            <a:r>
              <a:rPr lang="en-US" sz="3000" dirty="0"/>
              <a:t>Re-train and re-orient the workforce</a:t>
            </a:r>
          </a:p>
          <a:p>
            <a:pPr lvl="1"/>
            <a:r>
              <a:rPr lang="en-US" sz="2600" dirty="0"/>
              <a:t>In house utility vegetation management specialists</a:t>
            </a:r>
          </a:p>
          <a:p>
            <a:pPr lvl="1"/>
            <a:r>
              <a:rPr lang="en-US" sz="2600" dirty="0"/>
              <a:t>Contractors</a:t>
            </a:r>
          </a:p>
          <a:p>
            <a:r>
              <a:rPr lang="en-US" sz="3000" dirty="0"/>
              <a:t>Consider additional resources and expertise required to implement IVM and compatible species management</a:t>
            </a:r>
          </a:p>
          <a:p>
            <a:r>
              <a:rPr lang="en-US" sz="3000" dirty="0"/>
              <a:t>Expand the scope of work and allotted time of work planners to write prescriptions account for IVM and compatible species  </a:t>
            </a:r>
          </a:p>
          <a:p>
            <a:r>
              <a:rPr lang="en-US" sz="3000" dirty="0"/>
              <a:t>Create job descriptions (i.e., Roles, Responsibilities, Required Level of Knowledge, etc.) &amp; rebrand as applied science where possible</a:t>
            </a:r>
          </a:p>
          <a:p>
            <a:r>
              <a:rPr lang="en-US" sz="3000" dirty="0"/>
              <a:t>Attract, train and retain herbicide contractors and link proficiency in plant identification to incentives, promotions and compensation </a:t>
            </a:r>
          </a:p>
          <a:p>
            <a:endParaRPr lang="en-US" dirty="0"/>
          </a:p>
        </p:txBody>
      </p:sp>
    </p:spTree>
    <p:extLst>
      <p:ext uri="{BB962C8B-B14F-4D97-AF65-F5344CB8AC3E}">
        <p14:creationId xmlns:p14="http://schemas.microsoft.com/office/powerpoint/2010/main" val="193393822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32EC2-D979-4FCD-BF7A-CCC8EDA05267}"/>
              </a:ext>
            </a:extLst>
          </p:cNvPr>
          <p:cNvSpPr>
            <a:spLocks noGrp="1"/>
          </p:cNvSpPr>
          <p:nvPr>
            <p:ph type="title"/>
          </p:nvPr>
        </p:nvSpPr>
        <p:spPr/>
        <p:txBody>
          <a:bodyPr/>
          <a:lstStyle/>
          <a:p>
            <a:r>
              <a:rPr lang="en-US" sz="3600" dirty="0"/>
              <a:t>Appendices</a:t>
            </a:r>
            <a:endParaRPr lang="en-US" dirty="0"/>
          </a:p>
        </p:txBody>
      </p:sp>
      <p:sp>
        <p:nvSpPr>
          <p:cNvPr id="3" name="Content Placeholder 2">
            <a:extLst>
              <a:ext uri="{FF2B5EF4-FFF2-40B4-BE49-F238E27FC236}">
                <a16:creationId xmlns:a16="http://schemas.microsoft.com/office/drawing/2014/main" id="{956FD948-C038-4F26-9964-E6C9418EF25A}"/>
              </a:ext>
            </a:extLst>
          </p:cNvPr>
          <p:cNvSpPr>
            <a:spLocks noGrp="1"/>
          </p:cNvSpPr>
          <p:nvPr>
            <p:ph idx="1"/>
          </p:nvPr>
        </p:nvSpPr>
        <p:spPr/>
        <p:txBody>
          <a:bodyPr/>
          <a:lstStyle/>
          <a:p>
            <a:r>
              <a:rPr lang="en-US" sz="2800" dirty="0"/>
              <a:t>Examples and Case Studies</a:t>
            </a:r>
          </a:p>
          <a:p>
            <a:r>
              <a:rPr lang="en-US" sz="2800" dirty="0"/>
              <a:t>Science, Research and Citations</a:t>
            </a:r>
          </a:p>
          <a:p>
            <a:r>
              <a:rPr lang="en-US" sz="2800" dirty="0"/>
              <a:t>IVM Process Flow Chart</a:t>
            </a:r>
          </a:p>
          <a:p>
            <a:endParaRPr lang="en-US" dirty="0"/>
          </a:p>
          <a:p>
            <a:endParaRPr lang="en-US" dirty="0"/>
          </a:p>
        </p:txBody>
      </p:sp>
    </p:spTree>
    <p:extLst>
      <p:ext uri="{BB962C8B-B14F-4D97-AF65-F5344CB8AC3E}">
        <p14:creationId xmlns:p14="http://schemas.microsoft.com/office/powerpoint/2010/main" val="28620679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1D611-7C58-44D0-B1AA-C13DD2BD634D}"/>
              </a:ext>
            </a:extLst>
          </p:cNvPr>
          <p:cNvSpPr>
            <a:spLocks noGrp="1"/>
          </p:cNvSpPr>
          <p:nvPr>
            <p:ph type="title"/>
          </p:nvPr>
        </p:nvSpPr>
        <p:spPr>
          <a:xfrm>
            <a:off x="609600" y="491808"/>
            <a:ext cx="10972800" cy="548322"/>
          </a:xfrm>
        </p:spPr>
        <p:txBody>
          <a:bodyPr>
            <a:normAutofit/>
          </a:bodyPr>
          <a:lstStyle/>
          <a:p>
            <a:pPr algn="ctr"/>
            <a:r>
              <a:rPr lang="en-US" sz="3600" dirty="0"/>
              <a:t>Examples and Case Studies</a:t>
            </a:r>
          </a:p>
        </p:txBody>
      </p:sp>
      <p:sp>
        <p:nvSpPr>
          <p:cNvPr id="3" name="Content Placeholder 2">
            <a:extLst>
              <a:ext uri="{FF2B5EF4-FFF2-40B4-BE49-F238E27FC236}">
                <a16:creationId xmlns:a16="http://schemas.microsoft.com/office/drawing/2014/main" id="{51BB2604-E78C-41D0-8694-2C6683806C42}"/>
              </a:ext>
            </a:extLst>
          </p:cNvPr>
          <p:cNvSpPr>
            <a:spLocks noGrp="1"/>
          </p:cNvSpPr>
          <p:nvPr>
            <p:ph idx="1"/>
          </p:nvPr>
        </p:nvSpPr>
        <p:spPr>
          <a:xfrm>
            <a:off x="609600" y="1462722"/>
            <a:ext cx="10972800" cy="5120640"/>
          </a:xfrm>
        </p:spPr>
        <p:txBody>
          <a:bodyPr/>
          <a:lstStyle/>
          <a:p>
            <a:pPr>
              <a:spcBef>
                <a:spcPts val="0"/>
              </a:spcBef>
              <a:spcAft>
                <a:spcPts val="1200"/>
              </a:spcAft>
            </a:pPr>
            <a:r>
              <a:rPr lang="en-US" sz="2400" i="0" dirty="0">
                <a:solidFill>
                  <a:srgbClr val="1155CC"/>
                </a:solidFill>
                <a:effectLst/>
                <a:cs typeface="Calibri" panose="020F0502020204030204" pitchFamily="34" charset="0"/>
                <a:hlinkClick r:id="rId2"/>
              </a:rPr>
              <a:t>John Goodfellow’s Cost of IVM</a:t>
            </a:r>
            <a:endParaRPr lang="en-US" sz="2400" i="0" dirty="0">
              <a:solidFill>
                <a:srgbClr val="1155CC"/>
              </a:solidFill>
              <a:effectLst/>
              <a:cs typeface="Calibri" panose="020F0502020204030204" pitchFamily="34" charset="0"/>
            </a:endParaRPr>
          </a:p>
          <a:p>
            <a:pPr>
              <a:lnSpc>
                <a:spcPct val="90000"/>
              </a:lnSpc>
              <a:spcBef>
                <a:spcPts val="576"/>
              </a:spcBef>
            </a:pPr>
            <a:endParaRPr lang="en-US" sz="2400" b="1" i="0" dirty="0">
              <a:solidFill>
                <a:srgbClr val="000000"/>
              </a:solidFill>
              <a:effectLst/>
              <a:cs typeface="Calibri" panose="020F0502020204030204" pitchFamily="34" charset="0"/>
            </a:endParaRPr>
          </a:p>
          <a:p>
            <a:pPr>
              <a:spcBef>
                <a:spcPts val="0"/>
              </a:spcBef>
              <a:spcAft>
                <a:spcPts val="1200"/>
              </a:spcAft>
            </a:pPr>
            <a:r>
              <a:rPr lang="en-US" sz="2400" i="0" dirty="0">
                <a:solidFill>
                  <a:srgbClr val="1155CC"/>
                </a:solidFill>
                <a:effectLst/>
                <a:cs typeface="Calibri" panose="020F0502020204030204" pitchFamily="34" charset="0"/>
                <a:hlinkClick r:id="rId3"/>
              </a:rPr>
              <a:t>Cost-benefit Analysis Summary</a:t>
            </a:r>
            <a:r>
              <a:rPr lang="en-US" sz="2400" i="0" dirty="0">
                <a:solidFill>
                  <a:srgbClr val="000000"/>
                </a:solidFill>
                <a:effectLst/>
                <a:cs typeface="Calibri" panose="020F0502020204030204" pitchFamily="34" charset="0"/>
              </a:rPr>
              <a:t> </a:t>
            </a:r>
            <a:r>
              <a:rPr lang="en-US" sz="2400" b="1" i="0" dirty="0">
                <a:solidFill>
                  <a:srgbClr val="000000"/>
                </a:solidFill>
                <a:effectLst/>
                <a:cs typeface="Calibri" panose="020F0502020204030204" pitchFamily="34" charset="0"/>
              </a:rPr>
              <a:t>for the CCAA</a:t>
            </a:r>
          </a:p>
          <a:p>
            <a:pPr>
              <a:lnSpc>
                <a:spcPct val="90000"/>
              </a:lnSpc>
              <a:spcBef>
                <a:spcPts val="576"/>
              </a:spcBef>
            </a:pPr>
            <a:endParaRPr lang="en-US" sz="2400" b="1" i="0" dirty="0">
              <a:solidFill>
                <a:srgbClr val="000000"/>
              </a:solidFill>
              <a:effectLst/>
              <a:cs typeface="Calibri" panose="020F0502020204030204" pitchFamily="34" charset="0"/>
            </a:endParaRPr>
          </a:p>
          <a:p>
            <a:pPr>
              <a:spcBef>
                <a:spcPts val="0"/>
              </a:spcBef>
              <a:spcAft>
                <a:spcPts val="1200"/>
              </a:spcAft>
            </a:pPr>
            <a:r>
              <a:rPr lang="en-US" sz="2400" i="0" dirty="0">
                <a:solidFill>
                  <a:srgbClr val="1155CC"/>
                </a:solidFill>
                <a:effectLst/>
                <a:cs typeface="Calibri" panose="020F0502020204030204" pitchFamily="34" charset="0"/>
                <a:hlinkClick r:id="rId4"/>
              </a:rPr>
              <a:t>CCAA Enrollment Timing Document</a:t>
            </a:r>
            <a:endParaRPr lang="en-US" sz="2400" i="0" dirty="0">
              <a:solidFill>
                <a:srgbClr val="1155CC"/>
              </a:solidFill>
              <a:effectLst/>
              <a:cs typeface="Calibri" panose="020F0502020204030204" pitchFamily="34" charset="0"/>
            </a:endParaRPr>
          </a:p>
          <a:p>
            <a:pPr>
              <a:lnSpc>
                <a:spcPct val="90000"/>
              </a:lnSpc>
              <a:spcBef>
                <a:spcPts val="567"/>
              </a:spcBef>
            </a:pPr>
            <a:endParaRPr lang="en-US" sz="2400" b="1" i="0" dirty="0">
              <a:solidFill>
                <a:srgbClr val="0000FF"/>
              </a:solidFill>
              <a:effectLst/>
              <a:cs typeface="Calibri" panose="020F0502020204030204" pitchFamily="34" charset="0"/>
            </a:endParaRPr>
          </a:p>
          <a:p>
            <a:pPr>
              <a:spcBef>
                <a:spcPts val="0"/>
              </a:spcBef>
              <a:spcAft>
                <a:spcPts val="1200"/>
              </a:spcAft>
            </a:pPr>
            <a:r>
              <a:rPr lang="en-US" sz="2400" b="1" i="0" dirty="0">
                <a:solidFill>
                  <a:srgbClr val="000000"/>
                </a:solidFill>
                <a:effectLst/>
                <a:cs typeface="Calibri" panose="020F0502020204030204" pitchFamily="34" charset="0"/>
              </a:rPr>
              <a:t>EPRI’s </a:t>
            </a:r>
            <a:r>
              <a:rPr lang="en-US" sz="2400" i="0" dirty="0">
                <a:solidFill>
                  <a:srgbClr val="1155CC"/>
                </a:solidFill>
                <a:effectLst/>
                <a:cs typeface="Calibri" panose="020F0502020204030204" pitchFamily="34" charset="0"/>
                <a:hlinkClick r:id="rId5"/>
              </a:rPr>
              <a:t>Ecosystem Services Decision Tree</a:t>
            </a:r>
            <a:r>
              <a:rPr lang="en-US" sz="2400" i="0" dirty="0">
                <a:solidFill>
                  <a:srgbClr val="000000"/>
                </a:solidFill>
                <a:effectLst/>
                <a:cs typeface="Calibri" panose="020F0502020204030204" pitchFamily="34" charset="0"/>
              </a:rPr>
              <a:t> </a:t>
            </a:r>
            <a:r>
              <a:rPr lang="en-US" sz="2400" b="1" i="0" dirty="0">
                <a:solidFill>
                  <a:srgbClr val="000000"/>
                </a:solidFill>
                <a:effectLst/>
                <a:cs typeface="Calibri" panose="020F0502020204030204" pitchFamily="34" charset="0"/>
              </a:rPr>
              <a:t>- Determining the Business Case (</a:t>
            </a:r>
            <a:r>
              <a:rPr lang="en-US" sz="2400" b="1" i="0" dirty="0" err="1">
                <a:solidFill>
                  <a:srgbClr val="000000"/>
                </a:solidFill>
                <a:effectLst/>
                <a:cs typeface="Calibri" panose="020F0502020204030204" pitchFamily="34" charset="0"/>
              </a:rPr>
              <a:t>pg</a:t>
            </a:r>
            <a:r>
              <a:rPr lang="en-US" sz="2400" b="1" i="0" dirty="0">
                <a:solidFill>
                  <a:srgbClr val="000000"/>
                </a:solidFill>
                <a:effectLst/>
                <a:cs typeface="Calibri" panose="020F0502020204030204" pitchFamily="34" charset="0"/>
              </a:rPr>
              <a:t> 23)</a:t>
            </a:r>
          </a:p>
          <a:p>
            <a:pPr>
              <a:lnSpc>
                <a:spcPct val="90000"/>
              </a:lnSpc>
              <a:spcBef>
                <a:spcPts val="567"/>
              </a:spcBef>
            </a:pPr>
            <a:endParaRPr lang="en-US" sz="2400" b="1" i="0" dirty="0">
              <a:solidFill>
                <a:srgbClr val="000000"/>
              </a:solidFill>
              <a:effectLst/>
              <a:cs typeface="Calibri" panose="020F0502020204030204" pitchFamily="34" charset="0"/>
            </a:endParaRPr>
          </a:p>
          <a:p>
            <a:pPr>
              <a:spcBef>
                <a:spcPts val="0"/>
              </a:spcBef>
            </a:pPr>
            <a:r>
              <a:rPr lang="en-US" sz="2400" b="1" i="0" dirty="0">
                <a:solidFill>
                  <a:srgbClr val="000000"/>
                </a:solidFill>
                <a:effectLst/>
                <a:cs typeface="Calibri" panose="020F0502020204030204" pitchFamily="34" charset="0"/>
              </a:rPr>
              <a:t>EPRI’s </a:t>
            </a:r>
            <a:r>
              <a:rPr lang="en-US" sz="2400" i="0" dirty="0">
                <a:solidFill>
                  <a:srgbClr val="1155CC"/>
                </a:solidFill>
                <a:effectLst/>
                <a:cs typeface="Calibri" panose="020F0502020204030204" pitchFamily="34" charset="0"/>
                <a:hlinkClick r:id="rId6"/>
              </a:rPr>
              <a:t>Business Case for Sustainability</a:t>
            </a:r>
            <a:endParaRPr lang="en-US" sz="2400" i="0" dirty="0">
              <a:solidFill>
                <a:srgbClr val="1155CC"/>
              </a:solidFill>
              <a:effectLst/>
              <a:cs typeface="Calibri" panose="020F0502020204030204" pitchFamily="34" charset="0"/>
            </a:endParaRPr>
          </a:p>
          <a:p>
            <a:pPr>
              <a:lnSpc>
                <a:spcPct val="90000"/>
              </a:lnSpc>
              <a:spcBef>
                <a:spcPts val="567"/>
              </a:spcBef>
            </a:pPr>
            <a:endParaRPr lang="en-US" sz="2400" b="1" i="0" dirty="0">
              <a:solidFill>
                <a:srgbClr val="1155CC"/>
              </a:solidFill>
              <a:effectLst/>
              <a:cs typeface="Calibri" panose="020F0502020204030204" pitchFamily="34" charset="0"/>
            </a:endParaRPr>
          </a:p>
          <a:p>
            <a:pPr>
              <a:spcBef>
                <a:spcPts val="0"/>
              </a:spcBef>
            </a:pPr>
            <a:r>
              <a:rPr lang="en-US" sz="2400" b="1" dirty="0">
                <a:cs typeface="Calibri" panose="020F0502020204030204" pitchFamily="34" charset="0"/>
              </a:rPr>
              <a:t>Tree Fund’s </a:t>
            </a:r>
            <a:r>
              <a:rPr lang="en-US" sz="2400" u="sng" dirty="0">
                <a:solidFill>
                  <a:srgbClr val="1155CC"/>
                </a:solidFill>
                <a:cs typeface="Calibri" panose="020F0502020204030204" pitchFamily="34" charset="0"/>
                <a:hlinkClick r:id="rId7"/>
              </a:rPr>
              <a:t>The Cost of Deferred Maintenance</a:t>
            </a:r>
            <a:endParaRPr lang="en-US" sz="2400" i="0" dirty="0">
              <a:effectLst/>
              <a:cs typeface="Calibri" panose="020F0502020204030204" pitchFamily="34" charset="0"/>
            </a:endParaRPr>
          </a:p>
          <a:p>
            <a:endParaRPr lang="en-US" dirty="0"/>
          </a:p>
        </p:txBody>
      </p:sp>
    </p:spTree>
    <p:extLst>
      <p:ext uri="{BB962C8B-B14F-4D97-AF65-F5344CB8AC3E}">
        <p14:creationId xmlns:p14="http://schemas.microsoft.com/office/powerpoint/2010/main" val="175628854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FB80D-C723-4418-8593-710E106F8257}"/>
              </a:ext>
            </a:extLst>
          </p:cNvPr>
          <p:cNvSpPr>
            <a:spLocks noGrp="1"/>
          </p:cNvSpPr>
          <p:nvPr>
            <p:ph type="title"/>
          </p:nvPr>
        </p:nvSpPr>
        <p:spPr>
          <a:xfrm>
            <a:off x="838200" y="500062"/>
            <a:ext cx="10515600" cy="1325563"/>
          </a:xfrm>
        </p:spPr>
        <p:txBody>
          <a:bodyPr>
            <a:normAutofit/>
          </a:bodyPr>
          <a:lstStyle/>
          <a:p>
            <a:pPr algn="ctr"/>
            <a:r>
              <a:rPr lang="en-US" sz="3600" dirty="0"/>
              <a:t>What is Integrated Vegetation Management?</a:t>
            </a:r>
          </a:p>
        </p:txBody>
      </p:sp>
      <p:sp>
        <p:nvSpPr>
          <p:cNvPr id="3" name="Content Placeholder 2">
            <a:extLst>
              <a:ext uri="{FF2B5EF4-FFF2-40B4-BE49-F238E27FC236}">
                <a16:creationId xmlns:a16="http://schemas.microsoft.com/office/drawing/2014/main" id="{5A180DD9-BCE2-4CDE-95DF-F883E75898A2}"/>
              </a:ext>
            </a:extLst>
          </p:cNvPr>
          <p:cNvSpPr>
            <a:spLocks noGrp="1"/>
          </p:cNvSpPr>
          <p:nvPr>
            <p:ph idx="1"/>
          </p:nvPr>
        </p:nvSpPr>
        <p:spPr>
          <a:xfrm>
            <a:off x="838200" y="1825625"/>
            <a:ext cx="10515600" cy="2785679"/>
          </a:xfrm>
        </p:spPr>
        <p:txBody>
          <a:bodyPr>
            <a:normAutofit/>
          </a:bodyPr>
          <a:lstStyle/>
          <a:p>
            <a:r>
              <a:rPr lang="en-US" sz="2800" dirty="0"/>
              <a:t>Integrated Vegetation Management (IVM):</a:t>
            </a:r>
          </a:p>
          <a:p>
            <a:pPr lvl="1"/>
            <a:r>
              <a:rPr lang="en-US" sz="2400" b="0" i="0" dirty="0">
                <a:effectLst/>
              </a:rPr>
              <a:t>IVM is generally defined as the systematic practice of promoting compatible, stable, low-growing plant communities—that will resist invasion by tall-growing tree species—through the use of appropriate, environmentally sound, and cost-effective control methods.  </a:t>
            </a:r>
            <a:r>
              <a:rPr lang="en-US" sz="2400" dirty="0"/>
              <a:t>Adopted as ANSI A300 (Part 7) in 2018, IVM is the </a:t>
            </a:r>
            <a:r>
              <a:rPr lang="en-US" sz="2400" u="sng" dirty="0"/>
              <a:t>Industry Standard</a:t>
            </a:r>
            <a:r>
              <a:rPr lang="en-US" sz="2400" dirty="0"/>
              <a:t> accepted by regulators, public agencies, Non-Governmental Organizations and academics.</a:t>
            </a:r>
          </a:p>
        </p:txBody>
      </p:sp>
    </p:spTree>
    <p:extLst>
      <p:ext uri="{BB962C8B-B14F-4D97-AF65-F5344CB8AC3E}">
        <p14:creationId xmlns:p14="http://schemas.microsoft.com/office/powerpoint/2010/main" val="753024498"/>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3F340-23EB-420A-A175-9ADF831B6F33}"/>
              </a:ext>
            </a:extLst>
          </p:cNvPr>
          <p:cNvSpPr>
            <a:spLocks noGrp="1"/>
          </p:cNvSpPr>
          <p:nvPr>
            <p:ph type="title"/>
          </p:nvPr>
        </p:nvSpPr>
        <p:spPr/>
        <p:txBody>
          <a:bodyPr>
            <a:normAutofit/>
          </a:bodyPr>
          <a:lstStyle/>
          <a:p>
            <a:r>
              <a:rPr lang="en-US" sz="3600" dirty="0"/>
              <a:t>Science Research and Sources Cited</a:t>
            </a:r>
          </a:p>
        </p:txBody>
      </p:sp>
      <p:sp>
        <p:nvSpPr>
          <p:cNvPr id="3" name="Content Placeholder 2">
            <a:extLst>
              <a:ext uri="{FF2B5EF4-FFF2-40B4-BE49-F238E27FC236}">
                <a16:creationId xmlns:a16="http://schemas.microsoft.com/office/drawing/2014/main" id="{0933D335-3E16-4454-BA07-6B5FAD802AB3}"/>
              </a:ext>
            </a:extLst>
          </p:cNvPr>
          <p:cNvSpPr>
            <a:spLocks noGrp="1"/>
          </p:cNvSpPr>
          <p:nvPr>
            <p:ph idx="1"/>
          </p:nvPr>
        </p:nvSpPr>
        <p:spPr/>
        <p:txBody>
          <a:bodyPr>
            <a:normAutofit lnSpcReduction="10000"/>
          </a:bodyPr>
          <a:lstStyle/>
          <a:p>
            <a:r>
              <a:rPr lang="en-US" sz="2400" dirty="0">
                <a:hlinkClick r:id="rId2"/>
              </a:rPr>
              <a:t>https://www.epa.gov/pesp/benefits-integrated-vegetation-management-ivm-rights-way#economic</a:t>
            </a:r>
            <a:endParaRPr lang="en-US" sz="2400" dirty="0"/>
          </a:p>
          <a:p>
            <a:endParaRPr lang="en-US" sz="2400" dirty="0"/>
          </a:p>
          <a:p>
            <a:r>
              <a:rPr lang="en-US" sz="2400" dirty="0">
                <a:hlinkClick r:id="rId3"/>
              </a:rPr>
              <a:t>http://www.rowstewardship.org/resource_pdfs/ivm_framework.pdf</a:t>
            </a:r>
            <a:endParaRPr lang="en-US" sz="2400" dirty="0"/>
          </a:p>
          <a:p>
            <a:endParaRPr lang="en-US" sz="2400" dirty="0"/>
          </a:p>
          <a:p>
            <a:r>
              <a:rPr lang="en-US" sz="2400" dirty="0">
                <a:hlinkClick r:id="rId4"/>
              </a:rPr>
              <a:t>https://www.gotouaa.org/wp-content/uploads/2019/06/Final-Report-Cost-efficiency-of-IVM.pdf</a:t>
            </a:r>
            <a:endParaRPr lang="en-US" sz="2400" dirty="0"/>
          </a:p>
          <a:p>
            <a:endParaRPr lang="en-US" sz="2400" dirty="0"/>
          </a:p>
          <a:p>
            <a:r>
              <a:rPr lang="en-US" sz="2400" dirty="0">
                <a:hlinkClick r:id="rId5"/>
              </a:rPr>
              <a:t>http://rightofway.erc.uic.edu/wp-content/uploads/2018/05/5B1EPRI-Ecosystem-Services-Decision-Tree-1.pdf</a:t>
            </a:r>
            <a:endParaRPr lang="en-US" sz="2400" dirty="0"/>
          </a:p>
          <a:p>
            <a:endParaRPr lang="en-US" dirty="0"/>
          </a:p>
          <a:p>
            <a:endParaRPr lang="en-US" dirty="0"/>
          </a:p>
          <a:p>
            <a:endParaRPr lang="en-US" dirty="0"/>
          </a:p>
        </p:txBody>
      </p:sp>
    </p:spTree>
    <p:extLst>
      <p:ext uri="{BB962C8B-B14F-4D97-AF65-F5344CB8AC3E}">
        <p14:creationId xmlns:p14="http://schemas.microsoft.com/office/powerpoint/2010/main" val="4452076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02692"/>
          </a:xfrm>
        </p:spPr>
        <p:txBody>
          <a:bodyPr>
            <a:normAutofit fontScale="90000"/>
          </a:bodyPr>
          <a:lstStyle/>
          <a:p>
            <a:r>
              <a:rPr lang="en-US" dirty="0"/>
              <a:t>IVM Process Flowchart</a:t>
            </a:r>
          </a:p>
        </p:txBody>
      </p:sp>
      <p:sp>
        <p:nvSpPr>
          <p:cNvPr id="4" name="Slide Number Placeholder 3"/>
          <p:cNvSpPr>
            <a:spLocks noGrp="1"/>
          </p:cNvSpPr>
          <p:nvPr>
            <p:ph type="sldNum" sz="quarter" idx="4"/>
          </p:nvPr>
        </p:nvSpPr>
        <p:spPr/>
        <p:txBody>
          <a:bodyPr/>
          <a:lstStyle/>
          <a:p>
            <a:fld id="{759F0203-0A60-4297-BDA9-6A777A9CA58B}" type="slidenum">
              <a:rPr lang="en-US" smtClean="0"/>
              <a:t>21</a:t>
            </a:fld>
            <a:endParaRPr lang="en-US"/>
          </a:p>
        </p:txBody>
      </p:sp>
      <p:pic>
        <p:nvPicPr>
          <p:cNvPr id="6" name="image2.png">
            <a:extLst>
              <a:ext uri="{FF2B5EF4-FFF2-40B4-BE49-F238E27FC236}">
                <a16:creationId xmlns:a16="http://schemas.microsoft.com/office/drawing/2014/main" id="{FD302DBA-4FB1-49FF-8A80-FDF07A972E20}"/>
              </a:ext>
            </a:extLst>
          </p:cNvPr>
          <p:cNvPicPr/>
          <p:nvPr/>
        </p:nvPicPr>
        <p:blipFill>
          <a:blip r:embed="rId3" cstate="print"/>
          <a:stretch>
            <a:fillRect/>
          </a:stretch>
        </p:blipFill>
        <p:spPr>
          <a:xfrm>
            <a:off x="1301415" y="1227221"/>
            <a:ext cx="9589169" cy="4677110"/>
          </a:xfrm>
          <a:prstGeom prst="rect">
            <a:avLst/>
          </a:prstGeom>
        </p:spPr>
      </p:pic>
      <p:sp>
        <p:nvSpPr>
          <p:cNvPr id="3" name="TextBox 2">
            <a:extLst>
              <a:ext uri="{FF2B5EF4-FFF2-40B4-BE49-F238E27FC236}">
                <a16:creationId xmlns:a16="http://schemas.microsoft.com/office/drawing/2014/main" id="{ADD09AAE-75A9-4AA8-8D29-79A29175FF48}"/>
              </a:ext>
            </a:extLst>
          </p:cNvPr>
          <p:cNvSpPr txBox="1"/>
          <p:nvPr/>
        </p:nvSpPr>
        <p:spPr>
          <a:xfrm>
            <a:off x="1143000" y="6356351"/>
            <a:ext cx="4910703" cy="369332"/>
          </a:xfrm>
          <a:prstGeom prst="rect">
            <a:avLst/>
          </a:prstGeom>
          <a:noFill/>
        </p:spPr>
        <p:txBody>
          <a:bodyPr wrap="none" rtlCol="0">
            <a:spAutoFit/>
          </a:bodyPr>
          <a:lstStyle/>
          <a:p>
            <a:r>
              <a:rPr lang="en-US" dirty="0"/>
              <a:t>Order of processes may vary or occur concurrently</a:t>
            </a:r>
          </a:p>
        </p:txBody>
      </p:sp>
    </p:spTree>
    <p:extLst>
      <p:ext uri="{BB962C8B-B14F-4D97-AF65-F5344CB8AC3E}">
        <p14:creationId xmlns:p14="http://schemas.microsoft.com/office/powerpoint/2010/main" val="26882604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98B48-3590-416F-9078-DABA8D79702D}"/>
              </a:ext>
            </a:extLst>
          </p:cNvPr>
          <p:cNvSpPr>
            <a:spLocks noGrp="1"/>
          </p:cNvSpPr>
          <p:nvPr>
            <p:ph type="title"/>
          </p:nvPr>
        </p:nvSpPr>
        <p:spPr/>
        <p:txBody>
          <a:bodyPr>
            <a:normAutofit/>
          </a:bodyPr>
          <a:lstStyle/>
          <a:p>
            <a:pPr algn="ctr"/>
            <a:r>
              <a:rPr lang="en-US" sz="3600" dirty="0"/>
              <a:t>IVM is a Process of Continual Improvement</a:t>
            </a:r>
          </a:p>
        </p:txBody>
      </p:sp>
      <p:sp>
        <p:nvSpPr>
          <p:cNvPr id="3" name="Content Placeholder 2">
            <a:extLst>
              <a:ext uri="{FF2B5EF4-FFF2-40B4-BE49-F238E27FC236}">
                <a16:creationId xmlns:a16="http://schemas.microsoft.com/office/drawing/2014/main" id="{D862F705-E22A-42DB-AB66-C48DD66A08A2}"/>
              </a:ext>
            </a:extLst>
          </p:cNvPr>
          <p:cNvSpPr>
            <a:spLocks noGrp="1"/>
          </p:cNvSpPr>
          <p:nvPr>
            <p:ph idx="1"/>
          </p:nvPr>
        </p:nvSpPr>
        <p:spPr>
          <a:xfrm>
            <a:off x="609600" y="1397005"/>
            <a:ext cx="10972800" cy="4525963"/>
          </a:xfrm>
        </p:spPr>
        <p:txBody>
          <a:bodyPr>
            <a:normAutofit/>
          </a:bodyPr>
          <a:lstStyle/>
          <a:p>
            <a:pPr marL="0" indent="0">
              <a:buNone/>
            </a:pPr>
            <a:r>
              <a:rPr lang="en-US" sz="2400" dirty="0"/>
              <a:t>IVM can be viewed as a system based on a continuous cycle of information gathering, planning, implementing, reviewing, and improving vegetation management treatments and the related actions that a utility might undertake to meet its business and environmental needs.</a:t>
            </a:r>
            <a:r>
              <a:rPr lang="en-US" sz="2400" b="1" dirty="0"/>
              <a:t> </a:t>
            </a:r>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A95DE19C-0C6C-4315-BEF8-4C3F8ACF6126}"/>
              </a:ext>
            </a:extLst>
          </p:cNvPr>
          <p:cNvPicPr>
            <a:picLocks noChangeAspect="1"/>
          </p:cNvPicPr>
          <p:nvPr/>
        </p:nvPicPr>
        <p:blipFill rotWithShape="1">
          <a:blip r:embed="rId3"/>
          <a:srcRect t="3246" b="1437"/>
          <a:stretch/>
        </p:blipFill>
        <p:spPr>
          <a:xfrm>
            <a:off x="2525642" y="2984359"/>
            <a:ext cx="6712694" cy="3599003"/>
          </a:xfrm>
          <a:prstGeom prst="rect">
            <a:avLst/>
          </a:prstGeom>
        </p:spPr>
      </p:pic>
    </p:spTree>
    <p:extLst>
      <p:ext uri="{BB962C8B-B14F-4D97-AF65-F5344CB8AC3E}">
        <p14:creationId xmlns:p14="http://schemas.microsoft.com/office/powerpoint/2010/main" val="163691382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2E369-E00D-48B3-8438-B7D4F6214230}"/>
              </a:ext>
            </a:extLst>
          </p:cNvPr>
          <p:cNvSpPr>
            <a:spLocks noGrp="1"/>
          </p:cNvSpPr>
          <p:nvPr>
            <p:ph type="title"/>
          </p:nvPr>
        </p:nvSpPr>
        <p:spPr/>
        <p:txBody>
          <a:bodyPr>
            <a:normAutofit/>
          </a:bodyPr>
          <a:lstStyle/>
          <a:p>
            <a:r>
              <a:rPr lang="en-US" sz="3600" dirty="0"/>
              <a:t>Six Step IVM System</a:t>
            </a:r>
          </a:p>
        </p:txBody>
      </p:sp>
      <p:graphicFrame>
        <p:nvGraphicFramePr>
          <p:cNvPr id="7" name="Content Placeholder 6">
            <a:extLst>
              <a:ext uri="{FF2B5EF4-FFF2-40B4-BE49-F238E27FC236}">
                <a16:creationId xmlns:a16="http://schemas.microsoft.com/office/drawing/2014/main" id="{29FE5087-72E9-4B75-8B4E-5DF3CC2E635D}"/>
              </a:ext>
            </a:extLst>
          </p:cNvPr>
          <p:cNvGraphicFramePr>
            <a:graphicFrameLocks noGrp="1"/>
          </p:cNvGraphicFramePr>
          <p:nvPr>
            <p:ph idx="1"/>
            <p:extLst>
              <p:ext uri="{D42A27DB-BD31-4B8C-83A1-F6EECF244321}">
                <p14:modId xmlns:p14="http://schemas.microsoft.com/office/powerpoint/2010/main" val="108120789"/>
              </p:ext>
            </p:extLst>
          </p:nvPr>
        </p:nvGraphicFramePr>
        <p:xfrm>
          <a:off x="609600" y="1863090"/>
          <a:ext cx="10660380" cy="42630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95706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E1427-3AD7-4BEF-B564-35D4B2B24CA0}"/>
              </a:ext>
            </a:extLst>
          </p:cNvPr>
          <p:cNvSpPr>
            <a:spLocks noGrp="1"/>
          </p:cNvSpPr>
          <p:nvPr>
            <p:ph type="title"/>
          </p:nvPr>
        </p:nvSpPr>
        <p:spPr/>
        <p:txBody>
          <a:bodyPr>
            <a:normAutofit/>
          </a:bodyPr>
          <a:lstStyle/>
          <a:p>
            <a:pPr algn="ctr"/>
            <a:r>
              <a:rPr lang="en-US" sz="3600" dirty="0"/>
              <a:t>Why Employ IVM?</a:t>
            </a:r>
          </a:p>
        </p:txBody>
      </p:sp>
      <p:sp>
        <p:nvSpPr>
          <p:cNvPr id="3" name="Content Placeholder 2">
            <a:extLst>
              <a:ext uri="{FF2B5EF4-FFF2-40B4-BE49-F238E27FC236}">
                <a16:creationId xmlns:a16="http://schemas.microsoft.com/office/drawing/2014/main" id="{1223855D-C7A6-4462-B453-28F54A34E00F}"/>
              </a:ext>
            </a:extLst>
          </p:cNvPr>
          <p:cNvSpPr>
            <a:spLocks noGrp="1"/>
          </p:cNvSpPr>
          <p:nvPr>
            <p:ph idx="1"/>
          </p:nvPr>
        </p:nvSpPr>
        <p:spPr/>
        <p:txBody>
          <a:bodyPr/>
          <a:lstStyle/>
          <a:p>
            <a:r>
              <a:rPr lang="en-US" sz="2800" dirty="0"/>
              <a:t>Employing IVM  in energy rights-of-ways results in a variety of benefits:</a:t>
            </a:r>
          </a:p>
          <a:p>
            <a:pPr lvl="1"/>
            <a:r>
              <a:rPr lang="en-US" sz="2400" dirty="0"/>
              <a:t>Increased Safety for the Operation</a:t>
            </a:r>
          </a:p>
          <a:p>
            <a:pPr lvl="1"/>
            <a:r>
              <a:rPr lang="en-US" sz="2400" dirty="0"/>
              <a:t>Increased Economic Performance</a:t>
            </a:r>
          </a:p>
          <a:p>
            <a:pPr lvl="1"/>
            <a:r>
              <a:rPr lang="en-US" sz="2400" dirty="0"/>
              <a:t>Increased Regulatory Compliance</a:t>
            </a:r>
          </a:p>
          <a:p>
            <a:pPr lvl="1"/>
            <a:r>
              <a:rPr lang="en-US" sz="2400" dirty="0"/>
              <a:t>Improved Environmental Outcomes</a:t>
            </a:r>
          </a:p>
          <a:p>
            <a:pPr lvl="1"/>
            <a:r>
              <a:rPr lang="en-US" sz="2400" dirty="0"/>
              <a:t>Improved Stakeholder Relations</a:t>
            </a:r>
          </a:p>
          <a:p>
            <a:pPr lvl="1"/>
            <a:r>
              <a:rPr lang="en-US" sz="2400" dirty="0"/>
              <a:t>Increased Employee Satisfaction</a:t>
            </a:r>
          </a:p>
        </p:txBody>
      </p:sp>
    </p:spTree>
    <p:extLst>
      <p:ext uri="{BB962C8B-B14F-4D97-AF65-F5344CB8AC3E}">
        <p14:creationId xmlns:p14="http://schemas.microsoft.com/office/powerpoint/2010/main" val="255622099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EBA21-FF37-4809-A692-AF64A6FFF01D}"/>
              </a:ext>
            </a:extLst>
          </p:cNvPr>
          <p:cNvSpPr>
            <a:spLocks noGrp="1"/>
          </p:cNvSpPr>
          <p:nvPr>
            <p:ph type="title"/>
          </p:nvPr>
        </p:nvSpPr>
        <p:spPr/>
        <p:txBody>
          <a:bodyPr>
            <a:normAutofit/>
          </a:bodyPr>
          <a:lstStyle/>
          <a:p>
            <a:pPr algn="ctr"/>
            <a:r>
              <a:rPr lang="en-US" sz="3600" dirty="0"/>
              <a:t>Operational Safety Benefits of IVM</a:t>
            </a:r>
          </a:p>
        </p:txBody>
      </p:sp>
      <p:sp>
        <p:nvSpPr>
          <p:cNvPr id="3" name="Content Placeholder 2">
            <a:extLst>
              <a:ext uri="{FF2B5EF4-FFF2-40B4-BE49-F238E27FC236}">
                <a16:creationId xmlns:a16="http://schemas.microsoft.com/office/drawing/2014/main" id="{44A39D76-47F8-4D49-8A25-D0421CD81809}"/>
              </a:ext>
            </a:extLst>
          </p:cNvPr>
          <p:cNvSpPr>
            <a:spLocks noGrp="1"/>
          </p:cNvSpPr>
          <p:nvPr>
            <p:ph idx="1"/>
          </p:nvPr>
        </p:nvSpPr>
        <p:spPr>
          <a:xfrm>
            <a:off x="609600" y="1600201"/>
            <a:ext cx="10972800" cy="2423159"/>
          </a:xfrm>
        </p:spPr>
        <p:txBody>
          <a:bodyPr>
            <a:normAutofit/>
          </a:bodyPr>
          <a:lstStyle/>
          <a:p>
            <a:r>
              <a:rPr lang="en-US" sz="2800" dirty="0"/>
              <a:t>Improves safety and reliability of the grid</a:t>
            </a:r>
          </a:p>
          <a:p>
            <a:pPr lvl="1"/>
            <a:r>
              <a:rPr lang="en-US" sz="2400" dirty="0"/>
              <a:t>IVM maintains less vegetation encroachment, so infrastructure and facilities are easier to access, inspect and maintain, reducing costly power outages</a:t>
            </a:r>
          </a:p>
          <a:p>
            <a:pPr lvl="1"/>
            <a:r>
              <a:rPr lang="en-US" sz="2400" dirty="0"/>
              <a:t>Long term maintenance will require less work at height and more ground based work thereby reducing worker exposure</a:t>
            </a:r>
          </a:p>
          <a:p>
            <a:endParaRPr lang="en-US" dirty="0"/>
          </a:p>
        </p:txBody>
      </p:sp>
    </p:spTree>
    <p:extLst>
      <p:ext uri="{BB962C8B-B14F-4D97-AF65-F5344CB8AC3E}">
        <p14:creationId xmlns:p14="http://schemas.microsoft.com/office/powerpoint/2010/main" val="255974549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EBA21-FF37-4809-A692-AF64A6FFF01D}"/>
              </a:ext>
            </a:extLst>
          </p:cNvPr>
          <p:cNvSpPr>
            <a:spLocks noGrp="1"/>
          </p:cNvSpPr>
          <p:nvPr>
            <p:ph type="title"/>
          </p:nvPr>
        </p:nvSpPr>
        <p:spPr/>
        <p:txBody>
          <a:bodyPr>
            <a:normAutofit/>
          </a:bodyPr>
          <a:lstStyle/>
          <a:p>
            <a:pPr algn="ctr"/>
            <a:r>
              <a:rPr lang="en-US" sz="3600" dirty="0"/>
              <a:t>Economic Benefits of IVM</a:t>
            </a:r>
          </a:p>
        </p:txBody>
      </p:sp>
      <p:sp>
        <p:nvSpPr>
          <p:cNvPr id="3" name="Content Placeholder 2">
            <a:extLst>
              <a:ext uri="{FF2B5EF4-FFF2-40B4-BE49-F238E27FC236}">
                <a16:creationId xmlns:a16="http://schemas.microsoft.com/office/drawing/2014/main" id="{44A39D76-47F8-4D49-8A25-D0421CD81809}"/>
              </a:ext>
            </a:extLst>
          </p:cNvPr>
          <p:cNvSpPr>
            <a:spLocks noGrp="1"/>
          </p:cNvSpPr>
          <p:nvPr>
            <p:ph idx="1"/>
          </p:nvPr>
        </p:nvSpPr>
        <p:spPr/>
        <p:txBody>
          <a:bodyPr>
            <a:normAutofit/>
          </a:bodyPr>
          <a:lstStyle/>
          <a:p>
            <a:r>
              <a:rPr lang="en-US" sz="2800" dirty="0"/>
              <a:t>IVM is less expensive, long-term strategy</a:t>
            </a:r>
          </a:p>
          <a:p>
            <a:pPr lvl="1"/>
            <a:r>
              <a:rPr lang="en-US" sz="2400" dirty="0"/>
              <a:t>Cost-benefit analyses and Net Present Value calculations</a:t>
            </a:r>
          </a:p>
          <a:p>
            <a:pPr lvl="1"/>
            <a:r>
              <a:rPr lang="en-US" sz="2400" b="0" i="0" dirty="0">
                <a:effectLst/>
              </a:rPr>
              <a:t>As the ROW vegetation community transitions, utility companies spend less money maintaining the ROW through reduced need for mechanical controls (e.g., mowing) and more focused, selective chemical controls (e.g., herbicide application)</a:t>
            </a:r>
            <a:endParaRPr lang="en-US" sz="2400" dirty="0"/>
          </a:p>
          <a:p>
            <a:r>
              <a:rPr lang="en-US" sz="2800" dirty="0"/>
              <a:t>Contributes to ESG and Investor Targeted profiles</a:t>
            </a:r>
          </a:p>
          <a:p>
            <a:pPr lvl="1"/>
            <a:r>
              <a:rPr lang="en-US" sz="2400" dirty="0"/>
              <a:t>Creation of habitat supports biodiversity/sustainability goals</a:t>
            </a:r>
          </a:p>
        </p:txBody>
      </p:sp>
    </p:spTree>
    <p:extLst>
      <p:ext uri="{BB962C8B-B14F-4D97-AF65-F5344CB8AC3E}">
        <p14:creationId xmlns:p14="http://schemas.microsoft.com/office/powerpoint/2010/main" val="302277536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28107-1A5E-4900-B5B5-EF04DD461826}"/>
              </a:ext>
            </a:extLst>
          </p:cNvPr>
          <p:cNvSpPr>
            <a:spLocks noGrp="1"/>
          </p:cNvSpPr>
          <p:nvPr>
            <p:ph type="title"/>
          </p:nvPr>
        </p:nvSpPr>
        <p:spPr/>
        <p:txBody>
          <a:bodyPr>
            <a:normAutofit/>
          </a:bodyPr>
          <a:lstStyle/>
          <a:p>
            <a:pPr algn="ctr"/>
            <a:r>
              <a:rPr lang="en-US" sz="3600" dirty="0"/>
              <a:t>Regulatory Compliance</a:t>
            </a:r>
          </a:p>
        </p:txBody>
      </p:sp>
      <p:sp>
        <p:nvSpPr>
          <p:cNvPr id="3" name="Content Placeholder 2">
            <a:extLst>
              <a:ext uri="{FF2B5EF4-FFF2-40B4-BE49-F238E27FC236}">
                <a16:creationId xmlns:a16="http://schemas.microsoft.com/office/drawing/2014/main" id="{7804C5D5-2C14-43E6-A6AD-C0BB62FB6380}"/>
              </a:ext>
            </a:extLst>
          </p:cNvPr>
          <p:cNvSpPr>
            <a:spLocks noGrp="1"/>
          </p:cNvSpPr>
          <p:nvPr>
            <p:ph idx="1"/>
          </p:nvPr>
        </p:nvSpPr>
        <p:spPr/>
        <p:txBody>
          <a:bodyPr>
            <a:normAutofit fontScale="77500" lnSpcReduction="20000"/>
          </a:bodyPr>
          <a:lstStyle/>
          <a:p>
            <a:r>
              <a:rPr lang="en-US" sz="3600" dirty="0"/>
              <a:t>Electrical faults from energized conductors to trees and other vegetation can result in significant interruptions, major outages to customers and penalties for not meeting reliability standards</a:t>
            </a:r>
          </a:p>
          <a:p>
            <a:endParaRPr lang="en-US" sz="3600" dirty="0"/>
          </a:p>
          <a:p>
            <a:r>
              <a:rPr lang="en-US" sz="3600" dirty="0"/>
              <a:t>IVM improves both federal and state regulatory compliance</a:t>
            </a:r>
          </a:p>
          <a:p>
            <a:pPr lvl="1"/>
            <a:r>
              <a:rPr lang="en-US" sz="3100" dirty="0"/>
              <a:t>FAC 003.4 </a:t>
            </a:r>
          </a:p>
          <a:p>
            <a:pPr lvl="1"/>
            <a:r>
              <a:rPr lang="en-US" sz="3100" dirty="0"/>
              <a:t>FERC/NERC Reliability standards</a:t>
            </a:r>
          </a:p>
          <a:p>
            <a:pPr lvl="1"/>
            <a:r>
              <a:rPr lang="en-US" sz="3100" dirty="0"/>
              <a:t>Public Utility Commissions</a:t>
            </a:r>
          </a:p>
          <a:p>
            <a:pPr lvl="1"/>
            <a:r>
              <a:rPr lang="en-US" sz="3100" dirty="0"/>
              <a:t>Environmental Protection Agency (Federal and State)</a:t>
            </a:r>
          </a:p>
          <a:p>
            <a:pPr lvl="1"/>
            <a:r>
              <a:rPr lang="en-US" sz="3100" dirty="0"/>
              <a:t>Wildlife statutes such as ESA, etc. </a:t>
            </a:r>
          </a:p>
          <a:p>
            <a:pPr lvl="1"/>
            <a:r>
              <a:rPr lang="en-US" sz="3100" dirty="0"/>
              <a:t>Creates opportunities for voluntary conservation initiatives as wildlife habitat is created, protected and maintained, e.g., CCAA for monarch butterfly </a:t>
            </a:r>
          </a:p>
          <a:p>
            <a:pPr lvl="1"/>
            <a:endParaRPr lang="en-US" dirty="0"/>
          </a:p>
        </p:txBody>
      </p:sp>
    </p:spTree>
    <p:extLst>
      <p:ext uri="{BB962C8B-B14F-4D97-AF65-F5344CB8AC3E}">
        <p14:creationId xmlns:p14="http://schemas.microsoft.com/office/powerpoint/2010/main" val="322389425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1663D-674F-4D8A-952E-E8005A8B89E6}"/>
              </a:ext>
            </a:extLst>
          </p:cNvPr>
          <p:cNvSpPr>
            <a:spLocks noGrp="1"/>
          </p:cNvSpPr>
          <p:nvPr>
            <p:ph type="title"/>
          </p:nvPr>
        </p:nvSpPr>
        <p:spPr/>
        <p:txBody>
          <a:bodyPr>
            <a:normAutofit/>
          </a:bodyPr>
          <a:lstStyle/>
          <a:p>
            <a:pPr algn="ctr"/>
            <a:r>
              <a:rPr lang="en-US" sz="3600" dirty="0"/>
              <a:t>Environmental Benefits of IVM</a:t>
            </a:r>
          </a:p>
        </p:txBody>
      </p:sp>
      <p:sp>
        <p:nvSpPr>
          <p:cNvPr id="3" name="Content Placeholder 2">
            <a:extLst>
              <a:ext uri="{FF2B5EF4-FFF2-40B4-BE49-F238E27FC236}">
                <a16:creationId xmlns:a16="http://schemas.microsoft.com/office/drawing/2014/main" id="{744FB227-3AC6-4A82-AFD8-CE876579E628}"/>
              </a:ext>
            </a:extLst>
          </p:cNvPr>
          <p:cNvSpPr>
            <a:spLocks noGrp="1"/>
          </p:cNvSpPr>
          <p:nvPr>
            <p:ph idx="1"/>
          </p:nvPr>
        </p:nvSpPr>
        <p:spPr>
          <a:xfrm>
            <a:off x="838200" y="1417638"/>
            <a:ext cx="10515600" cy="4866165"/>
          </a:xfrm>
        </p:spPr>
        <p:txBody>
          <a:bodyPr>
            <a:normAutofit fontScale="25000" lnSpcReduction="20000"/>
          </a:bodyPr>
          <a:lstStyle/>
          <a:p>
            <a:pPr marL="0" indent="0" eaLnBrk="1" hangingPunct="1">
              <a:buNone/>
            </a:pPr>
            <a:r>
              <a:rPr lang="en-US" altLang="en-US" sz="11200" dirty="0"/>
              <a:t>IVM creates stable plant communities, and if done with intention it creates compatible habitat that will provide:  </a:t>
            </a:r>
          </a:p>
          <a:p>
            <a:pPr lvl="1">
              <a:lnSpc>
                <a:spcPct val="120000"/>
              </a:lnSpc>
              <a:spcBef>
                <a:spcPts val="0"/>
              </a:spcBef>
            </a:pPr>
            <a:r>
              <a:rPr lang="en-US" altLang="en-US" sz="9600" dirty="0"/>
              <a:t>Early successional habitat for many species </a:t>
            </a:r>
          </a:p>
          <a:p>
            <a:pPr lvl="1">
              <a:lnSpc>
                <a:spcPct val="120000"/>
              </a:lnSpc>
              <a:spcBef>
                <a:spcPts val="0"/>
              </a:spcBef>
            </a:pPr>
            <a:r>
              <a:rPr lang="en-US" altLang="en-US" sz="9600" dirty="0"/>
              <a:t>Nesting and perching sites for raptors</a:t>
            </a:r>
          </a:p>
          <a:p>
            <a:pPr lvl="1">
              <a:lnSpc>
                <a:spcPct val="120000"/>
              </a:lnSpc>
              <a:spcBef>
                <a:spcPts val="0"/>
              </a:spcBef>
            </a:pPr>
            <a:r>
              <a:rPr lang="en-US" altLang="en-US" sz="9600" dirty="0"/>
              <a:t>Rare plant refugia </a:t>
            </a:r>
          </a:p>
          <a:p>
            <a:pPr lvl="1">
              <a:lnSpc>
                <a:spcPct val="120000"/>
              </a:lnSpc>
              <a:spcBef>
                <a:spcPts val="0"/>
              </a:spcBef>
            </a:pPr>
            <a:r>
              <a:rPr lang="en-US" altLang="en-US" sz="9600" dirty="0"/>
              <a:t>Nesting and foraging sites for edge adapted species </a:t>
            </a:r>
          </a:p>
          <a:p>
            <a:pPr lvl="1">
              <a:lnSpc>
                <a:spcPct val="120000"/>
              </a:lnSpc>
              <a:spcBef>
                <a:spcPts val="0"/>
              </a:spcBef>
            </a:pPr>
            <a:r>
              <a:rPr lang="en-US" altLang="en-US" sz="9600" dirty="0"/>
              <a:t>Microclimates for amphibians and reptiles </a:t>
            </a:r>
          </a:p>
          <a:p>
            <a:pPr lvl="1">
              <a:lnSpc>
                <a:spcPct val="120000"/>
              </a:lnSpc>
              <a:spcBef>
                <a:spcPts val="0"/>
              </a:spcBef>
            </a:pPr>
            <a:r>
              <a:rPr lang="en-US" altLang="en-US" sz="9600" dirty="0"/>
              <a:t>Botanically diverse habitat for pollinators and other invertebrates</a:t>
            </a:r>
          </a:p>
          <a:p>
            <a:pPr lvl="1">
              <a:lnSpc>
                <a:spcPct val="120000"/>
              </a:lnSpc>
              <a:spcBef>
                <a:spcPts val="0"/>
              </a:spcBef>
            </a:pPr>
            <a:r>
              <a:rPr lang="en-US" altLang="en-US" sz="9600" dirty="0"/>
              <a:t>Greater biodiversity </a:t>
            </a:r>
          </a:p>
          <a:p>
            <a:pPr lvl="1">
              <a:lnSpc>
                <a:spcPct val="120000"/>
              </a:lnSpc>
              <a:spcBef>
                <a:spcPts val="0"/>
              </a:spcBef>
            </a:pPr>
            <a:r>
              <a:rPr lang="en-US" altLang="en-US" sz="9600" dirty="0"/>
              <a:t>Wildlife corridors</a:t>
            </a:r>
          </a:p>
          <a:p>
            <a:pPr lvl="1">
              <a:lnSpc>
                <a:spcPct val="120000"/>
              </a:lnSpc>
              <a:spcBef>
                <a:spcPts val="0"/>
              </a:spcBef>
            </a:pPr>
            <a:r>
              <a:rPr lang="en-US" altLang="en-US" sz="9600" dirty="0"/>
              <a:t>Reductions in stormwater run-off</a:t>
            </a:r>
          </a:p>
          <a:p>
            <a:pPr lvl="1">
              <a:lnSpc>
                <a:spcPct val="120000"/>
              </a:lnSpc>
              <a:spcBef>
                <a:spcPts val="0"/>
              </a:spcBef>
            </a:pPr>
            <a:r>
              <a:rPr lang="en-US" altLang="en-US" sz="9600" dirty="0"/>
              <a:t>Increased carbon sequestration</a:t>
            </a:r>
          </a:p>
          <a:p>
            <a:pPr lvl="1">
              <a:lnSpc>
                <a:spcPct val="120000"/>
              </a:lnSpc>
              <a:spcBef>
                <a:spcPts val="0"/>
              </a:spcBef>
            </a:pPr>
            <a:r>
              <a:rPr lang="en-US" altLang="en-US" sz="9600" dirty="0"/>
              <a:t>Improved air quality</a:t>
            </a:r>
          </a:p>
          <a:p>
            <a:pPr lvl="1">
              <a:lnSpc>
                <a:spcPct val="120000"/>
              </a:lnSpc>
              <a:spcBef>
                <a:spcPts val="0"/>
              </a:spcBef>
            </a:pPr>
            <a:endParaRPr lang="en-US" altLang="en-US" sz="7600" dirty="0"/>
          </a:p>
          <a:p>
            <a:endParaRPr lang="en-US" dirty="0"/>
          </a:p>
        </p:txBody>
      </p:sp>
    </p:spTree>
    <p:extLst>
      <p:ext uri="{BB962C8B-B14F-4D97-AF65-F5344CB8AC3E}">
        <p14:creationId xmlns:p14="http://schemas.microsoft.com/office/powerpoint/2010/main" val="1705498678"/>
      </p:ext>
    </p:extLst>
  </p:cSld>
  <p:clrMapOvr>
    <a:masterClrMapping/>
  </p:clrMapOv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11661</TotalTime>
  <Words>1836</Words>
  <Application>Microsoft Office PowerPoint</Application>
  <PresentationFormat>Widescreen</PresentationFormat>
  <Paragraphs>200</Paragraphs>
  <Slides>21</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Roboto</vt:lpstr>
      <vt:lpstr>1_Office Theme</vt:lpstr>
      <vt:lpstr>A Business Case for IVM in Electric and Other Utility Rights of Way</vt:lpstr>
      <vt:lpstr>What is Integrated Vegetation Management?</vt:lpstr>
      <vt:lpstr>IVM is a Process of Continual Improvement</vt:lpstr>
      <vt:lpstr>Six Step IVM System</vt:lpstr>
      <vt:lpstr>Why Employ IVM?</vt:lpstr>
      <vt:lpstr>Operational Safety Benefits of IVM</vt:lpstr>
      <vt:lpstr>Economic Benefits of IVM</vt:lpstr>
      <vt:lpstr>Regulatory Compliance</vt:lpstr>
      <vt:lpstr>Environmental Benefits of IVM</vt:lpstr>
      <vt:lpstr>Stakeholder Relations Benefits of IVM</vt:lpstr>
      <vt:lpstr>Employee Engagement Benefits of IVM</vt:lpstr>
      <vt:lpstr>How to Realize the Benefits of IVM</vt:lpstr>
      <vt:lpstr>Executive Buy-In and Support</vt:lpstr>
      <vt:lpstr>Regulatory Support and Approval</vt:lpstr>
      <vt:lpstr>Funding Considerations</vt:lpstr>
      <vt:lpstr>Program Documentation</vt:lpstr>
      <vt:lpstr>Workforce Considerations</vt:lpstr>
      <vt:lpstr>Appendices</vt:lpstr>
      <vt:lpstr>Examples and Case Studies</vt:lpstr>
      <vt:lpstr>Science Research and Sources Cited</vt:lpstr>
      <vt:lpstr>IVM Process Flowchart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Case for IVM</dc:title>
  <dc:creator>Ball, Sarah</dc:creator>
  <cp:lastModifiedBy>Grow With Trees</cp:lastModifiedBy>
  <cp:revision>41</cp:revision>
  <dcterms:created xsi:type="dcterms:W3CDTF">2021-03-03T01:12:28Z</dcterms:created>
  <dcterms:modified xsi:type="dcterms:W3CDTF">2021-09-22T23:32:16Z</dcterms:modified>
</cp:coreProperties>
</file>